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88"/>
  </p:notesMasterIdLst>
  <p:handoutMasterIdLst>
    <p:handoutMasterId r:id="rId89"/>
  </p:handoutMasterIdLst>
  <p:sldIdLst>
    <p:sldId id="256" r:id="rId2"/>
    <p:sldId id="257" r:id="rId3"/>
    <p:sldId id="258" r:id="rId4"/>
    <p:sldId id="370" r:id="rId5"/>
    <p:sldId id="259" r:id="rId6"/>
    <p:sldId id="260" r:id="rId7"/>
    <p:sldId id="261" r:id="rId8"/>
    <p:sldId id="263" r:id="rId9"/>
    <p:sldId id="266" r:id="rId10"/>
    <p:sldId id="267" r:id="rId11"/>
    <p:sldId id="380" r:id="rId12"/>
    <p:sldId id="268" r:id="rId13"/>
    <p:sldId id="270" r:id="rId14"/>
    <p:sldId id="271" r:id="rId15"/>
    <p:sldId id="272" r:id="rId16"/>
    <p:sldId id="273" r:id="rId17"/>
    <p:sldId id="274" r:id="rId18"/>
    <p:sldId id="275" r:id="rId19"/>
    <p:sldId id="276" r:id="rId20"/>
    <p:sldId id="277" r:id="rId21"/>
    <p:sldId id="278" r:id="rId22"/>
    <p:sldId id="280" r:id="rId23"/>
    <p:sldId id="282" r:id="rId24"/>
    <p:sldId id="381" r:id="rId25"/>
    <p:sldId id="283" r:id="rId26"/>
    <p:sldId id="354" r:id="rId27"/>
    <p:sldId id="279" r:id="rId28"/>
    <p:sldId id="285" r:id="rId29"/>
    <p:sldId id="286" r:id="rId30"/>
    <p:sldId id="287" r:id="rId31"/>
    <p:sldId id="371" r:id="rId32"/>
    <p:sldId id="288" r:id="rId33"/>
    <p:sldId id="356" r:id="rId34"/>
    <p:sldId id="289" r:id="rId35"/>
    <p:sldId id="373" r:id="rId36"/>
    <p:sldId id="291" r:id="rId37"/>
    <p:sldId id="372" r:id="rId38"/>
    <p:sldId id="292" r:id="rId39"/>
    <p:sldId id="294" r:id="rId40"/>
    <p:sldId id="303" r:id="rId41"/>
    <p:sldId id="304" r:id="rId42"/>
    <p:sldId id="305" r:id="rId43"/>
    <p:sldId id="295" r:id="rId44"/>
    <p:sldId id="296" r:id="rId45"/>
    <p:sldId id="297" r:id="rId46"/>
    <p:sldId id="374" r:id="rId47"/>
    <p:sldId id="298" r:id="rId48"/>
    <p:sldId id="299" r:id="rId49"/>
    <p:sldId id="300" r:id="rId50"/>
    <p:sldId id="382" r:id="rId51"/>
    <p:sldId id="301" r:id="rId52"/>
    <p:sldId id="325" r:id="rId53"/>
    <p:sldId id="326" r:id="rId54"/>
    <p:sldId id="327" r:id="rId55"/>
    <p:sldId id="309" r:id="rId56"/>
    <p:sldId id="310" r:id="rId57"/>
    <p:sldId id="312" r:id="rId58"/>
    <p:sldId id="313" r:id="rId59"/>
    <p:sldId id="388" r:id="rId60"/>
    <p:sldId id="389" r:id="rId61"/>
    <p:sldId id="402" r:id="rId62"/>
    <p:sldId id="403" r:id="rId63"/>
    <p:sldId id="404" r:id="rId64"/>
    <p:sldId id="390" r:id="rId65"/>
    <p:sldId id="391" r:id="rId66"/>
    <p:sldId id="392" r:id="rId67"/>
    <p:sldId id="393" r:id="rId68"/>
    <p:sldId id="394" r:id="rId69"/>
    <p:sldId id="405" r:id="rId70"/>
    <p:sldId id="395" r:id="rId71"/>
    <p:sldId id="396" r:id="rId72"/>
    <p:sldId id="397" r:id="rId73"/>
    <p:sldId id="398" r:id="rId74"/>
    <p:sldId id="399" r:id="rId75"/>
    <p:sldId id="400" r:id="rId76"/>
    <p:sldId id="401" r:id="rId77"/>
    <p:sldId id="314" r:id="rId78"/>
    <p:sldId id="315" r:id="rId79"/>
    <p:sldId id="316" r:id="rId80"/>
    <p:sldId id="317" r:id="rId81"/>
    <p:sldId id="318" r:id="rId82"/>
    <p:sldId id="319" r:id="rId83"/>
    <p:sldId id="321" r:id="rId84"/>
    <p:sldId id="324" r:id="rId85"/>
    <p:sldId id="406" r:id="rId86"/>
    <p:sldId id="407"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ội dung" id="{18359ED6-C0BF-47B4-BFBD-D3A09A410FF9}">
          <p14:sldIdLst>
            <p14:sldId id="256"/>
            <p14:sldId id="257"/>
          </p14:sldIdLst>
        </p14:section>
        <p14:section name="1. Giới thiệu Tổng quan" id="{B293C44B-3BF8-4321-AE1C-58AE32529EF8}">
          <p14:sldIdLst>
            <p14:sldId id="258"/>
            <p14:sldId id="370"/>
            <p14:sldId id="259"/>
            <p14:sldId id="260"/>
            <p14:sldId id="261"/>
            <p14:sldId id="263"/>
            <p14:sldId id="266"/>
            <p14:sldId id="267"/>
            <p14:sldId id="380"/>
            <p14:sldId id="268"/>
            <p14:sldId id="270"/>
            <p14:sldId id="271"/>
            <p14:sldId id="272"/>
            <p14:sldId id="273"/>
            <p14:sldId id="274"/>
            <p14:sldId id="275"/>
            <p14:sldId id="276"/>
            <p14:sldId id="277"/>
            <p14:sldId id="278"/>
            <p14:sldId id="280"/>
            <p14:sldId id="282"/>
            <p14:sldId id="381"/>
          </p14:sldIdLst>
        </p14:section>
        <p14:section name="2. Định dạng văn bản &amp; Chèn các đối tượng" id="{78586B26-2E6B-41B1-8BDD-CCB42984590C}">
          <p14:sldIdLst>
            <p14:sldId id="283"/>
            <p14:sldId id="354"/>
            <p14:sldId id="279"/>
            <p14:sldId id="285"/>
            <p14:sldId id="286"/>
            <p14:sldId id="287"/>
            <p14:sldId id="371"/>
            <p14:sldId id="288"/>
            <p14:sldId id="356"/>
            <p14:sldId id="289"/>
            <p14:sldId id="373"/>
            <p14:sldId id="291"/>
            <p14:sldId id="372"/>
            <p14:sldId id="292"/>
            <p14:sldId id="294"/>
            <p14:sldId id="303"/>
            <p14:sldId id="304"/>
            <p14:sldId id="305"/>
            <p14:sldId id="295"/>
            <p14:sldId id="296"/>
            <p14:sldId id="297"/>
            <p14:sldId id="374"/>
            <p14:sldId id="298"/>
            <p14:sldId id="299"/>
            <p14:sldId id="300"/>
            <p14:sldId id="382"/>
            <p14:sldId id="301"/>
            <p14:sldId id="325"/>
            <p14:sldId id="326"/>
            <p14:sldId id="327"/>
            <p14:sldId id="309"/>
            <p14:sldId id="310"/>
            <p14:sldId id="312"/>
            <p14:sldId id="313"/>
            <p14:sldId id="388"/>
            <p14:sldId id="389"/>
            <p14:sldId id="402"/>
            <p14:sldId id="403"/>
            <p14:sldId id="404"/>
            <p14:sldId id="390"/>
            <p14:sldId id="391"/>
            <p14:sldId id="392"/>
            <p14:sldId id="393"/>
            <p14:sldId id="394"/>
            <p14:sldId id="405"/>
            <p14:sldId id="395"/>
            <p14:sldId id="396"/>
            <p14:sldId id="397"/>
            <p14:sldId id="398"/>
            <p14:sldId id="399"/>
            <p14:sldId id="400"/>
            <p14:sldId id="401"/>
          </p14:sldIdLst>
        </p14:section>
        <p14:section name="3. Bảng biểu (Table)" id="{DF882CBF-FEBE-4A82-8B73-2B518C761A50}">
          <p14:sldIdLst>
            <p14:sldId id="314"/>
            <p14:sldId id="315"/>
            <p14:sldId id="316"/>
            <p14:sldId id="317"/>
            <p14:sldId id="318"/>
            <p14:sldId id="319"/>
            <p14:sldId id="321"/>
          </p14:sldIdLst>
        </p14:section>
        <p14:section name="6. Thiết lập trang &amp; In ấn &amp; Kết xuất" id="{4631D5F0-7C28-4AE0-841C-2A4C46476D2C}">
          <p14:sldIdLst>
            <p14:sldId id="324"/>
            <p14:sldId id="406"/>
            <p14:sldId id="40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562" autoAdjust="0"/>
    <p:restoredTop sz="94622" autoAdjust="0"/>
  </p:normalViewPr>
  <p:slideViewPr>
    <p:cSldViewPr>
      <p:cViewPr>
        <p:scale>
          <a:sx n="70" d="100"/>
          <a:sy n="70" d="100"/>
        </p:scale>
        <p:origin x="-1140" y="-90"/>
      </p:cViewPr>
      <p:guideLst>
        <p:guide orient="horz" pos="2160"/>
        <p:guide pos="2880"/>
      </p:guideLst>
    </p:cSldViewPr>
  </p:slideViewPr>
  <p:outlineViewPr>
    <p:cViewPr>
      <p:scale>
        <a:sx n="33" d="100"/>
        <a:sy n="33" d="100"/>
      </p:scale>
      <p:origin x="0" y="144"/>
    </p:cViewPr>
  </p:outlineViewPr>
  <p:notesTextViewPr>
    <p:cViewPr>
      <p:scale>
        <a:sx n="1" d="1"/>
        <a:sy n="1" d="1"/>
      </p:scale>
      <p:origin x="0" y="0"/>
    </p:cViewPr>
  </p:notesTextViewPr>
  <p:sorterViewPr>
    <p:cViewPr>
      <p:scale>
        <a:sx n="100" d="100"/>
        <a:sy n="100" d="100"/>
      </p:scale>
      <p:origin x="0" y="390"/>
    </p:cViewPr>
  </p:sorterViewPr>
  <p:notesViewPr>
    <p:cSldViewPr>
      <p:cViewPr varScale="1">
        <p:scale>
          <a:sx n="56" d="100"/>
          <a:sy n="56" d="100"/>
        </p:scale>
        <p:origin x="-25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178418-C8D9-469B-BF9F-1CF5752756FF}" type="datetimeFigureOut">
              <a:rPr lang="en-US" smtClean="0"/>
              <a:pPr/>
              <a:t>7/19/2016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290D0A-9295-42CB-B22D-4F8C73F61AFD}" type="slidenum">
              <a:rPr lang="en-US" smtClean="0"/>
              <a:pPr/>
              <a:t>‹#›</a:t>
            </a:fld>
            <a:endParaRPr lang="en-US"/>
          </a:p>
        </p:txBody>
      </p:sp>
    </p:spTree>
    <p:extLst>
      <p:ext uri="{BB962C8B-B14F-4D97-AF65-F5344CB8AC3E}">
        <p14:creationId xmlns:p14="http://schemas.microsoft.com/office/powerpoint/2010/main" val="54524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FE85B-60CB-4A2B-AF65-3E141E3859D4}" type="datetimeFigureOut">
              <a:rPr lang="en-US" smtClean="0"/>
              <a:pPr/>
              <a:t>7/19/2016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BFD42D-427F-4AB5-8E4C-24F8552D38AE}" type="slidenum">
              <a:rPr lang="en-US" smtClean="0"/>
              <a:pPr/>
              <a:t>‹#›</a:t>
            </a:fld>
            <a:endParaRPr lang="en-US"/>
          </a:p>
        </p:txBody>
      </p:sp>
    </p:spTree>
    <p:extLst>
      <p:ext uri="{BB962C8B-B14F-4D97-AF65-F5344CB8AC3E}">
        <p14:creationId xmlns:p14="http://schemas.microsoft.com/office/powerpoint/2010/main" val="424894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Times New Roman" pitchFamily="18" charset="0"/>
                <a:cs typeface="Times New Roman" pitchFamily="18"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5AF5AE-438C-4D5F-B218-AE256CC8447E}" type="datetimeFigureOut">
              <a:rPr lang="en-US" smtClean="0"/>
              <a:pPr/>
              <a:t>7/19/2016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336FE-6739-46CA-B13B-4BE14939C2A8}"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C5AF5AE-438C-4D5F-B218-AE256CC8447E}" type="datetimeFigureOut">
              <a:rPr lang="en-US" smtClean="0"/>
              <a:pPr/>
              <a:t>7/19/2016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336FE-6739-46CA-B13B-4BE14939C2A8}" type="slidenum">
              <a:rPr lang="en-US" smtClean="0"/>
              <a:pPr/>
              <a:t>‹#›</a:t>
            </a:fld>
            <a:endParaRPr lang="en-US"/>
          </a:p>
        </p:txBody>
      </p:sp>
      <p:cxnSp>
        <p:nvCxnSpPr>
          <p:cNvPr id="7" name="Straight Connector 6"/>
          <p:cNvCxnSpPr/>
          <p:nvPr userDrawn="1"/>
        </p:nvCxnSpPr>
        <p:spPr>
          <a:xfrm>
            <a:off x="457200" y="1524000"/>
            <a:ext cx="82296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5AF5AE-438C-4D5F-B218-AE256CC8447E}" type="datetimeFigureOut">
              <a:rPr lang="en-US" smtClean="0"/>
              <a:pPr/>
              <a:t>7/19/2016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A336FE-6739-46CA-B13B-4BE14939C2A8}" type="slidenum">
              <a:rPr lang="en-US" smtClean="0"/>
              <a:pPr/>
              <a:t>‹#›</a:t>
            </a:fld>
            <a:endParaRPr lang="en-US" dirty="0"/>
          </a:p>
        </p:txBody>
      </p:sp>
      <p:sp>
        <p:nvSpPr>
          <p:cNvPr id="9" name="Picture Placeholder 8"/>
          <p:cNvSpPr>
            <a:spLocks noGrp="1"/>
          </p:cNvSpPr>
          <p:nvPr>
            <p:ph type="pic" sz="quarter" idx="13"/>
          </p:nvPr>
        </p:nvSpPr>
        <p:spPr>
          <a:xfrm>
            <a:off x="304800" y="1524000"/>
            <a:ext cx="4495800" cy="4800600"/>
          </a:xfrm>
        </p:spPr>
        <p:txBody>
          <a:bodyPr/>
          <a:lstStyle/>
          <a:p>
            <a:endParaRPr lang="en-US"/>
          </a:p>
        </p:txBody>
      </p:sp>
      <p:sp>
        <p:nvSpPr>
          <p:cNvPr id="11" name="Content Placeholder 10"/>
          <p:cNvSpPr>
            <a:spLocks noGrp="1"/>
          </p:cNvSpPr>
          <p:nvPr>
            <p:ph sz="quarter" idx="14"/>
          </p:nvPr>
        </p:nvSpPr>
        <p:spPr>
          <a:xfrm>
            <a:off x="4876800" y="1524000"/>
            <a:ext cx="3962400" cy="4800600"/>
          </a:xfr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5AF5AE-438C-4D5F-B218-AE256CC8447E}" type="datetimeFigureOut">
              <a:rPr lang="en-US" smtClean="0"/>
              <a:pPr/>
              <a:t>7/19/2016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A336FE-6739-46CA-B13B-4BE14939C2A8}" type="slidenum">
              <a:rPr lang="en-US" smtClean="0"/>
              <a:pPr/>
              <a:t>‹#›</a:t>
            </a:fld>
            <a:endParaRPr lang="en-US" dirty="0"/>
          </a:p>
        </p:txBody>
      </p:sp>
      <p:sp>
        <p:nvSpPr>
          <p:cNvPr id="7" name="Picture Placeholder 6"/>
          <p:cNvSpPr>
            <a:spLocks noGrp="1"/>
          </p:cNvSpPr>
          <p:nvPr>
            <p:ph type="pic" sz="quarter" idx="13"/>
          </p:nvPr>
        </p:nvSpPr>
        <p:spPr>
          <a:xfrm>
            <a:off x="304800" y="1524000"/>
            <a:ext cx="8534400" cy="1905000"/>
          </a:xfrm>
        </p:spPr>
        <p:txBody>
          <a:bodyPr/>
          <a:lstStyle/>
          <a:p>
            <a:endParaRPr lang="en-US"/>
          </a:p>
        </p:txBody>
      </p:sp>
      <p:sp>
        <p:nvSpPr>
          <p:cNvPr id="9" name="Content Placeholder 8"/>
          <p:cNvSpPr>
            <a:spLocks noGrp="1"/>
          </p:cNvSpPr>
          <p:nvPr>
            <p:ph sz="quarter" idx="14"/>
          </p:nvPr>
        </p:nvSpPr>
        <p:spPr>
          <a:xfrm>
            <a:off x="304800" y="3581400"/>
            <a:ext cx="8534400" cy="2667000"/>
          </a:xfr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AF5AE-438C-4D5F-B218-AE256CC8447E}" type="datetimeFigureOut">
              <a:rPr lang="en-US" smtClean="0"/>
              <a:pPr/>
              <a:t>7/19/2016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336FE-6739-46CA-B13B-4BE14939C2A8}" type="slidenum">
              <a:rPr lang="en-US" smtClean="0"/>
              <a:pPr/>
              <a:t>‹#›</a:t>
            </a:fld>
            <a:endParaRPr lang="en-US" dirty="0"/>
          </a:p>
        </p:txBody>
      </p:sp>
      <p:sp>
        <p:nvSpPr>
          <p:cNvPr id="7" name="Rounded Rectangle 6"/>
          <p:cNvSpPr/>
          <p:nvPr userDrawn="1"/>
        </p:nvSpPr>
        <p:spPr>
          <a:xfrm>
            <a:off x="228600" y="279400"/>
            <a:ext cx="8686800" cy="6019800"/>
          </a:xfrm>
          <a:prstGeom prst="roundRect">
            <a:avLst/>
          </a:prstGeom>
          <a:ln w="127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itchFamily="18" charset="0"/>
              <a:cs typeface="Times New Roman" pitchFamily="18" charset="0"/>
            </a:endParaRPr>
          </a:p>
        </p:txBody>
      </p:sp>
      <p:sp>
        <p:nvSpPr>
          <p:cNvPr id="8" name="TextBox 7"/>
          <p:cNvSpPr txBox="1"/>
          <p:nvPr userDrawn="1"/>
        </p:nvSpPr>
        <p:spPr>
          <a:xfrm>
            <a:off x="454570" y="6407217"/>
            <a:ext cx="6632030" cy="307777"/>
          </a:xfrm>
          <a:prstGeom prst="rect">
            <a:avLst/>
          </a:prstGeom>
          <a:noFill/>
        </p:spPr>
        <p:txBody>
          <a:bodyPr wrap="square" rtlCol="0">
            <a:spAutoFit/>
          </a:bodyPr>
          <a:lstStyle/>
          <a:p>
            <a:pPr algn="l"/>
            <a:r>
              <a:rPr lang="en-US" sz="1400" b="1" dirty="0" err="1" smtClean="0">
                <a:solidFill>
                  <a:srgbClr val="FF0000"/>
                </a:solidFill>
                <a:latin typeface="Times New Roman" pitchFamily="18" charset="0"/>
                <a:cs typeface="Times New Roman" pitchFamily="18" charset="0"/>
              </a:rPr>
              <a:t>Hoa</a:t>
            </a:r>
            <a:r>
              <a:rPr lang="en-US" sz="1400" b="1" dirty="0" smtClean="0">
                <a:solidFill>
                  <a:srgbClr val="FF0000"/>
                </a:solidFill>
                <a:latin typeface="Times New Roman" pitchFamily="18" charset="0"/>
                <a:cs typeface="Times New Roman" pitchFamily="18" charset="0"/>
              </a:rPr>
              <a:t> </a:t>
            </a:r>
            <a:r>
              <a:rPr lang="en-US" sz="1400" b="1" dirty="0" err="1" smtClean="0">
                <a:solidFill>
                  <a:srgbClr val="FF0000"/>
                </a:solidFill>
                <a:latin typeface="Times New Roman" pitchFamily="18" charset="0"/>
                <a:cs typeface="Times New Roman" pitchFamily="18" charset="0"/>
              </a:rPr>
              <a:t>Tất</a:t>
            </a:r>
            <a:r>
              <a:rPr lang="en-US" sz="1400" b="1" baseline="0" dirty="0" smtClean="0">
                <a:solidFill>
                  <a:srgbClr val="FF0000"/>
                </a:solidFill>
                <a:latin typeface="Times New Roman" pitchFamily="18" charset="0"/>
                <a:cs typeface="Times New Roman" pitchFamily="18" charset="0"/>
              </a:rPr>
              <a:t> </a:t>
            </a:r>
            <a:r>
              <a:rPr lang="en-US" sz="1400" b="1" baseline="0" dirty="0" err="1" smtClean="0">
                <a:solidFill>
                  <a:srgbClr val="FF0000"/>
                </a:solidFill>
                <a:latin typeface="Times New Roman" pitchFamily="18" charset="0"/>
                <a:cs typeface="Times New Roman" pitchFamily="18" charset="0"/>
              </a:rPr>
              <a:t>Thắng</a:t>
            </a:r>
            <a:r>
              <a:rPr lang="en-US" sz="1400" b="1" baseline="0" dirty="0" smtClean="0">
                <a:solidFill>
                  <a:srgbClr val="FF0000"/>
                </a:solidFill>
                <a:latin typeface="Times New Roman" pitchFamily="18" charset="0"/>
                <a:cs typeface="Times New Roman" pitchFamily="18" charset="0"/>
              </a:rPr>
              <a:t> – </a:t>
            </a:r>
            <a:r>
              <a:rPr lang="en-US" sz="1400" b="1" baseline="0" dirty="0" err="1" smtClean="0">
                <a:solidFill>
                  <a:srgbClr val="FF0000"/>
                </a:solidFill>
                <a:latin typeface="Times New Roman" pitchFamily="18" charset="0"/>
                <a:cs typeface="Times New Roman" pitchFamily="18" charset="0"/>
              </a:rPr>
              <a:t>Khoa</a:t>
            </a:r>
            <a:r>
              <a:rPr lang="en-US" sz="1400" b="1" baseline="0" dirty="0" smtClean="0">
                <a:solidFill>
                  <a:srgbClr val="FF0000"/>
                </a:solidFill>
                <a:latin typeface="Times New Roman" pitchFamily="18" charset="0"/>
                <a:cs typeface="Times New Roman" pitchFamily="18" charset="0"/>
              </a:rPr>
              <a:t> </a:t>
            </a:r>
            <a:r>
              <a:rPr lang="en-US" sz="1400" b="1" baseline="0" dirty="0" err="1" smtClean="0">
                <a:solidFill>
                  <a:srgbClr val="FF0000"/>
                </a:solidFill>
                <a:latin typeface="Times New Roman" pitchFamily="18" charset="0"/>
                <a:cs typeface="Times New Roman" pitchFamily="18" charset="0"/>
              </a:rPr>
              <a:t>Công</a:t>
            </a:r>
            <a:r>
              <a:rPr lang="en-US" sz="1400" b="1" baseline="0" dirty="0" smtClean="0">
                <a:solidFill>
                  <a:srgbClr val="FF0000"/>
                </a:solidFill>
                <a:latin typeface="Times New Roman" pitchFamily="18" charset="0"/>
                <a:cs typeface="Times New Roman" pitchFamily="18" charset="0"/>
              </a:rPr>
              <a:t> </a:t>
            </a:r>
            <a:r>
              <a:rPr lang="en-US" sz="1400" b="1" baseline="0" dirty="0" err="1" smtClean="0">
                <a:solidFill>
                  <a:srgbClr val="FF0000"/>
                </a:solidFill>
                <a:latin typeface="Times New Roman" pitchFamily="18" charset="0"/>
                <a:cs typeface="Times New Roman" pitchFamily="18" charset="0"/>
              </a:rPr>
              <a:t>nghệ</a:t>
            </a:r>
            <a:r>
              <a:rPr lang="en-US" sz="1400" b="1" baseline="0" dirty="0" smtClean="0">
                <a:solidFill>
                  <a:srgbClr val="FF0000"/>
                </a:solidFill>
                <a:latin typeface="Times New Roman" pitchFamily="18" charset="0"/>
                <a:cs typeface="Times New Roman" pitchFamily="18" charset="0"/>
              </a:rPr>
              <a:t> </a:t>
            </a:r>
            <a:r>
              <a:rPr lang="en-US" sz="1400" b="1" baseline="0" dirty="0" err="1" smtClean="0">
                <a:solidFill>
                  <a:srgbClr val="FF0000"/>
                </a:solidFill>
                <a:latin typeface="Times New Roman" pitchFamily="18" charset="0"/>
                <a:cs typeface="Times New Roman" pitchFamily="18" charset="0"/>
              </a:rPr>
              <a:t>Thông</a:t>
            </a:r>
            <a:r>
              <a:rPr lang="en-US" sz="1400" b="1" baseline="0" dirty="0" smtClean="0">
                <a:solidFill>
                  <a:srgbClr val="FF0000"/>
                </a:solidFill>
                <a:latin typeface="Times New Roman" pitchFamily="18" charset="0"/>
                <a:cs typeface="Times New Roman" pitchFamily="18" charset="0"/>
              </a:rPr>
              <a:t> tin – </a:t>
            </a:r>
            <a:r>
              <a:rPr lang="en-US" sz="1400" b="1" baseline="0" dirty="0" err="1" smtClean="0">
                <a:solidFill>
                  <a:srgbClr val="FF0000"/>
                </a:solidFill>
                <a:latin typeface="Times New Roman" pitchFamily="18" charset="0"/>
                <a:cs typeface="Times New Roman" pitchFamily="18" charset="0"/>
              </a:rPr>
              <a:t>Học</a:t>
            </a:r>
            <a:r>
              <a:rPr lang="en-US" sz="1400" b="1" baseline="0" dirty="0" smtClean="0">
                <a:solidFill>
                  <a:srgbClr val="FF0000"/>
                </a:solidFill>
                <a:latin typeface="Times New Roman" pitchFamily="18" charset="0"/>
                <a:cs typeface="Times New Roman" pitchFamily="18" charset="0"/>
              </a:rPr>
              <a:t> </a:t>
            </a:r>
            <a:r>
              <a:rPr lang="en-US" sz="1400" b="1" baseline="0" dirty="0" err="1" smtClean="0">
                <a:solidFill>
                  <a:srgbClr val="FF0000"/>
                </a:solidFill>
                <a:latin typeface="Times New Roman" pitchFamily="18" charset="0"/>
                <a:cs typeface="Times New Roman" pitchFamily="18" charset="0"/>
              </a:rPr>
              <a:t>viện</a:t>
            </a:r>
            <a:r>
              <a:rPr lang="en-US" sz="1400" b="1" baseline="0" dirty="0" smtClean="0">
                <a:solidFill>
                  <a:srgbClr val="FF0000"/>
                </a:solidFill>
                <a:latin typeface="Times New Roman" pitchFamily="18" charset="0"/>
                <a:cs typeface="Times New Roman" pitchFamily="18" charset="0"/>
              </a:rPr>
              <a:t> </a:t>
            </a:r>
            <a:r>
              <a:rPr lang="en-US" sz="1400" b="1" baseline="0" dirty="0" err="1" smtClean="0">
                <a:solidFill>
                  <a:srgbClr val="FF0000"/>
                </a:solidFill>
                <a:latin typeface="Times New Roman" pitchFamily="18" charset="0"/>
                <a:cs typeface="Times New Roman" pitchFamily="18" charset="0"/>
              </a:rPr>
              <a:t>Kỹ</a:t>
            </a:r>
            <a:r>
              <a:rPr lang="en-US" sz="1400" b="1" baseline="0" dirty="0" smtClean="0">
                <a:solidFill>
                  <a:srgbClr val="FF0000"/>
                </a:solidFill>
                <a:latin typeface="Times New Roman" pitchFamily="18" charset="0"/>
                <a:cs typeface="Times New Roman" pitchFamily="18" charset="0"/>
              </a:rPr>
              <a:t> </a:t>
            </a:r>
            <a:r>
              <a:rPr lang="en-US" sz="1400" b="1" baseline="0" dirty="0" err="1" smtClean="0">
                <a:solidFill>
                  <a:srgbClr val="FF0000"/>
                </a:solidFill>
                <a:latin typeface="Times New Roman" pitchFamily="18" charset="0"/>
                <a:cs typeface="Times New Roman" pitchFamily="18" charset="0"/>
              </a:rPr>
              <a:t>thuật</a:t>
            </a:r>
            <a:r>
              <a:rPr lang="en-US" sz="1400" b="1" baseline="0" dirty="0" smtClean="0">
                <a:solidFill>
                  <a:srgbClr val="FF0000"/>
                </a:solidFill>
                <a:latin typeface="Times New Roman" pitchFamily="18" charset="0"/>
                <a:cs typeface="Times New Roman" pitchFamily="18" charset="0"/>
              </a:rPr>
              <a:t> </a:t>
            </a:r>
            <a:r>
              <a:rPr lang="en-US" sz="1400" b="1" baseline="0" dirty="0" err="1" smtClean="0">
                <a:solidFill>
                  <a:srgbClr val="FF0000"/>
                </a:solidFill>
                <a:latin typeface="Times New Roman" pitchFamily="18" charset="0"/>
                <a:cs typeface="Times New Roman" pitchFamily="18" charset="0"/>
              </a:rPr>
              <a:t>Quân</a:t>
            </a:r>
            <a:r>
              <a:rPr lang="en-US" sz="1400" b="1" baseline="0" dirty="0" smtClean="0">
                <a:solidFill>
                  <a:srgbClr val="FF0000"/>
                </a:solidFill>
                <a:latin typeface="Times New Roman" pitchFamily="18" charset="0"/>
                <a:cs typeface="Times New Roman" pitchFamily="18" charset="0"/>
              </a:rPr>
              <a:t> </a:t>
            </a:r>
            <a:r>
              <a:rPr lang="en-US" sz="1400" b="1" baseline="0" dirty="0" err="1" smtClean="0">
                <a:solidFill>
                  <a:srgbClr val="FF0000"/>
                </a:solidFill>
                <a:latin typeface="Times New Roman" pitchFamily="18" charset="0"/>
                <a:cs typeface="Times New Roman" pitchFamily="18" charset="0"/>
              </a:rPr>
              <a:t>sự</a:t>
            </a:r>
            <a:endParaRPr lang="en-US" sz="1400" b="1" dirty="0">
              <a:solidFill>
                <a:srgbClr val="FF0000"/>
              </a:solidFill>
              <a:latin typeface="Times New Roman" pitchFamily="18" charset="0"/>
              <a:cs typeface="Times New Roman" pitchFamily="18" charset="0"/>
            </a:endParaRPr>
          </a:p>
        </p:txBody>
      </p:sp>
      <p:sp>
        <p:nvSpPr>
          <p:cNvPr id="9" name="TextBox 8"/>
          <p:cNvSpPr txBox="1"/>
          <p:nvPr userDrawn="1"/>
        </p:nvSpPr>
        <p:spPr>
          <a:xfrm>
            <a:off x="6781800" y="6413635"/>
            <a:ext cx="1983830" cy="307777"/>
          </a:xfrm>
          <a:prstGeom prst="rect">
            <a:avLst/>
          </a:prstGeom>
          <a:noFill/>
        </p:spPr>
        <p:txBody>
          <a:bodyPr wrap="square" rtlCol="0">
            <a:spAutoFit/>
          </a:bodyPr>
          <a:lstStyle/>
          <a:p>
            <a:pPr algn="r"/>
            <a:r>
              <a:rPr lang="en-US" sz="1400" b="1" dirty="0" smtClean="0">
                <a:solidFill>
                  <a:schemeClr val="tx1"/>
                </a:solidFill>
                <a:latin typeface="Times New Roman" pitchFamily="18" charset="0"/>
                <a:cs typeface="Times New Roman" pitchFamily="18" charset="0"/>
              </a:rPr>
              <a:t>Slide</a:t>
            </a:r>
            <a:r>
              <a:rPr lang="en-US" sz="1400" b="1" baseline="0" dirty="0" smtClean="0">
                <a:solidFill>
                  <a:schemeClr val="tx1"/>
                </a:solidFill>
                <a:latin typeface="Times New Roman" pitchFamily="18" charset="0"/>
                <a:cs typeface="Times New Roman" pitchFamily="18" charset="0"/>
              </a:rPr>
              <a:t> </a:t>
            </a:r>
            <a:fld id="{C09D251E-8073-4127-85F3-1120156C156A}" type="slidenum">
              <a:rPr lang="en-US" sz="1400" b="1" smtClean="0">
                <a:solidFill>
                  <a:schemeClr val="tx1"/>
                </a:solidFill>
                <a:latin typeface="Times New Roman" pitchFamily="18" charset="0"/>
                <a:cs typeface="Times New Roman" pitchFamily="18" charset="0"/>
              </a:rPr>
              <a:pPr algn="r"/>
              <a:t>‹#›</a:t>
            </a:fld>
            <a:r>
              <a:rPr lang="en-US" sz="1400" b="1" baseline="0" dirty="0" smtClean="0">
                <a:solidFill>
                  <a:schemeClr val="tx1"/>
                </a:solidFill>
                <a:latin typeface="Times New Roman" pitchFamily="18" charset="0"/>
                <a:cs typeface="Times New Roman" pitchFamily="18" charset="0"/>
              </a:rPr>
              <a:t>  </a:t>
            </a:r>
            <a:endParaRPr lang="en-US" sz="1400" b="1" dirty="0">
              <a:solidFill>
                <a:schemeClr val="tx1"/>
              </a:solidFill>
              <a:latin typeface="Times New Roman" pitchFamily="18" charset="0"/>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0"/>
            <a:ext cx="7772400" cy="1470025"/>
          </a:xfrm>
          <a:effectLst>
            <a:innerShdw blurRad="1041400" dist="63500" dir="8520000">
              <a:prstClr val="black">
                <a:alpha val="83000"/>
              </a:prstClr>
            </a:innerShdw>
          </a:effectLst>
        </p:spPr>
        <p:txBody>
          <a:bodyPr>
            <a:prstTxWarp prst="textTriangle">
              <a:avLst/>
            </a:prstTxWarp>
          </a:bodyPr>
          <a:lstStyle/>
          <a:p>
            <a:r>
              <a:rPr lang="en-US" b="1" dirty="0" smtClean="0">
                <a:solidFill>
                  <a:schemeClr val="accent4">
                    <a:lumMod val="50000"/>
                  </a:schemeClr>
                </a:solidFill>
                <a:effectLst>
                  <a:outerShdw blurRad="50800" dist="38100" dir="18900000" algn="bl" rotWithShape="0">
                    <a:prstClr val="black">
                      <a:alpha val="40000"/>
                    </a:prstClr>
                  </a:outerShdw>
                </a:effectLst>
              </a:rPr>
              <a:t>MICROSOFT WORD 2007</a:t>
            </a:r>
            <a:endParaRPr lang="en-US" b="1" dirty="0">
              <a:solidFill>
                <a:schemeClr val="accent4">
                  <a:lumMod val="50000"/>
                </a:schemeClr>
              </a:solidFill>
              <a:effectLst>
                <a:outerShdw blurRad="50800" dist="38100" dir="18900000" algn="bl" rotWithShape="0">
                  <a:prstClr val="black">
                    <a:alpha val="40000"/>
                  </a:prstClr>
                </a:outerShdw>
              </a:effectLst>
            </a:endParaRPr>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3048000"/>
            <a:ext cx="3306097" cy="3306097"/>
          </a:xfrm>
          <a:prstGeom prst="rect">
            <a:avLst/>
          </a:prstGeom>
        </p:spPr>
      </p:pic>
    </p:spTree>
    <p:extLst>
      <p:ext uri="{BB962C8B-B14F-4D97-AF65-F5344CB8AC3E}">
        <p14:creationId xmlns:p14="http://schemas.microsoft.com/office/powerpoint/2010/main" val="305989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1.3 </a:t>
            </a:r>
            <a:r>
              <a:rPr lang="en-US" dirty="0" err="1"/>
              <a:t>Cách</a:t>
            </a:r>
            <a:r>
              <a:rPr lang="en-US" dirty="0"/>
              <a:t> </a:t>
            </a:r>
            <a:r>
              <a:rPr lang="en-US" dirty="0" err="1"/>
              <a:t>sử</a:t>
            </a:r>
            <a:r>
              <a:rPr lang="en-US" dirty="0"/>
              <a:t> </a:t>
            </a:r>
            <a:r>
              <a:rPr lang="en-US" dirty="0" err="1"/>
              <a:t>dụng</a:t>
            </a:r>
            <a:r>
              <a:rPr lang="en-US" dirty="0"/>
              <a:t> </a:t>
            </a:r>
            <a:r>
              <a:rPr lang="en-US" dirty="0" err="1"/>
              <a:t>Tiếng</a:t>
            </a:r>
            <a:r>
              <a:rPr lang="en-US" dirty="0"/>
              <a:t> </a:t>
            </a:r>
            <a:r>
              <a:rPr lang="en-US" dirty="0" err="1"/>
              <a:t>Việt</a:t>
            </a:r>
            <a:r>
              <a:rPr lang="en-US" dirty="0"/>
              <a:t> (</a:t>
            </a:r>
            <a:r>
              <a:rPr lang="en-US" dirty="0" err="1"/>
              <a:t>tt</a:t>
            </a:r>
            <a:r>
              <a:rPr lang="en-US" dirty="0"/>
              <a:t>)</a:t>
            </a:r>
          </a:p>
        </p:txBody>
      </p:sp>
      <p:sp>
        <p:nvSpPr>
          <p:cNvPr id="3" name="Content Placeholder 2"/>
          <p:cNvSpPr>
            <a:spLocks noGrp="1"/>
          </p:cNvSpPr>
          <p:nvPr>
            <p:ph idx="1"/>
          </p:nvPr>
        </p:nvSpPr>
        <p:spPr/>
        <p:txBody>
          <a:bodyPr>
            <a:normAutofit/>
          </a:bodyPr>
          <a:lstStyle/>
          <a:p>
            <a:pPr marL="0" indent="0">
              <a:buNone/>
            </a:pPr>
            <a:r>
              <a:rPr lang="en-US" sz="2800" b="1" dirty="0" smtClean="0"/>
              <a:t>1.3.3 </a:t>
            </a:r>
            <a:r>
              <a:rPr lang="en-US" sz="2800" b="1" dirty="0" err="1" smtClean="0"/>
              <a:t>Giới</a:t>
            </a:r>
            <a:r>
              <a:rPr lang="en-US" sz="2800" b="1" dirty="0" smtClean="0"/>
              <a:t> </a:t>
            </a:r>
            <a:r>
              <a:rPr lang="en-US" sz="2800" b="1" dirty="0" err="1" smtClean="0"/>
              <a:t>thiệu</a:t>
            </a:r>
            <a:r>
              <a:rPr lang="en-US" sz="2800" b="1" dirty="0" smtClean="0"/>
              <a:t> </a:t>
            </a:r>
            <a:r>
              <a:rPr lang="en-US" sz="2800" b="1" dirty="0" err="1" smtClean="0"/>
              <a:t>bộ</a:t>
            </a:r>
            <a:r>
              <a:rPr lang="en-US" sz="2800" b="1" dirty="0" smtClean="0"/>
              <a:t> </a:t>
            </a:r>
            <a:r>
              <a:rPr lang="en-US" sz="2800" b="1" dirty="0" err="1" smtClean="0"/>
              <a:t>gõ</a:t>
            </a:r>
            <a:r>
              <a:rPr lang="en-US" sz="2800" b="1" dirty="0" smtClean="0"/>
              <a:t> </a:t>
            </a:r>
            <a:r>
              <a:rPr lang="en-US" sz="2800" b="1" dirty="0" err="1" smtClean="0"/>
              <a:t>Unikey</a:t>
            </a:r>
            <a:r>
              <a:rPr lang="en-US" sz="2800" b="1" dirty="0" smtClean="0"/>
              <a:t> (</a:t>
            </a:r>
            <a:r>
              <a:rPr lang="en-US" sz="2800" b="1" dirty="0" err="1" smtClean="0"/>
              <a:t>nên</a:t>
            </a:r>
            <a:r>
              <a:rPr lang="en-US" sz="2800" b="1" dirty="0" smtClean="0"/>
              <a:t> </a:t>
            </a:r>
            <a:r>
              <a:rPr lang="en-US" sz="2800" b="1" dirty="0" err="1" smtClean="0"/>
              <a:t>dùng</a:t>
            </a:r>
            <a:r>
              <a:rPr lang="en-US" sz="2800" b="1" dirty="0" smtClean="0"/>
              <a: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197510"/>
            <a:ext cx="3657600" cy="34684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514600" y="5678215"/>
            <a:ext cx="3657600" cy="369332"/>
          </a:xfrm>
          <a:prstGeom prst="rect">
            <a:avLst/>
          </a:prstGeom>
          <a:noFill/>
        </p:spPr>
        <p:txBody>
          <a:bodyPr wrap="square" rtlCol="0">
            <a:spAutoFit/>
          </a:bodyPr>
          <a:lstStyle/>
          <a:p>
            <a:pPr algn="ctr"/>
            <a:r>
              <a:rPr lang="en-US" b="1" smtClean="0">
                <a:latin typeface="Times New Roman" pitchFamily="18" charset="0"/>
                <a:cs typeface="Times New Roman" pitchFamily="18" charset="0"/>
              </a:rPr>
              <a:t>Phần mềm bộ gõ tiếng việt Unikey</a:t>
            </a:r>
            <a:endParaRPr lang="en-US" b="1">
              <a:latin typeface="Times New Roman" pitchFamily="18" charset="0"/>
              <a:cs typeface="Times New Roman" pitchFamily="18" charset="0"/>
            </a:endParaRPr>
          </a:p>
        </p:txBody>
      </p:sp>
    </p:spTree>
    <p:extLst>
      <p:ext uri="{BB962C8B-B14F-4D97-AF65-F5344CB8AC3E}">
        <p14:creationId xmlns:p14="http://schemas.microsoft.com/office/powerpoint/2010/main" val="23948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wheel(1)">
                                      <p:cBhvr>
                                        <p:cTn id="12" dur="2000"/>
                                        <p:tgtEl>
                                          <p:spTgt spid="3075"/>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 </a:t>
            </a:r>
            <a:r>
              <a:rPr lang="en-US" dirty="0" err="1" smtClean="0"/>
              <a:t>Cách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Tiếng</a:t>
            </a:r>
            <a:r>
              <a:rPr lang="en-US" dirty="0" smtClean="0"/>
              <a:t> </a:t>
            </a:r>
            <a:r>
              <a:rPr lang="en-US" dirty="0" err="1" smtClean="0"/>
              <a:t>Việt</a:t>
            </a:r>
            <a:r>
              <a:rPr lang="en-US" dirty="0" smtClean="0"/>
              <a:t> (</a:t>
            </a:r>
            <a:r>
              <a:rPr lang="en-US" dirty="0" err="1" smtClean="0"/>
              <a:t>tt</a:t>
            </a:r>
            <a:r>
              <a:rPr lang="en-US" dirty="0" smtClean="0"/>
              <a:t>)</a:t>
            </a:r>
            <a:endParaRPr lang="en-US" dirty="0"/>
          </a:p>
        </p:txBody>
      </p:sp>
      <p:sp>
        <p:nvSpPr>
          <p:cNvPr id="3" name="Content Placeholder 2"/>
          <p:cNvSpPr>
            <a:spLocks noGrp="1"/>
          </p:cNvSpPr>
          <p:nvPr>
            <p:ph idx="1"/>
          </p:nvPr>
        </p:nvSpPr>
        <p:spPr>
          <a:xfrm>
            <a:off x="457200" y="1600200"/>
            <a:ext cx="4876800" cy="4525963"/>
          </a:xfrm>
        </p:spPr>
        <p:txBody>
          <a:bodyPr>
            <a:normAutofit fontScale="70000" lnSpcReduction="20000"/>
          </a:bodyPr>
          <a:lstStyle/>
          <a:p>
            <a:pPr algn="just"/>
            <a:r>
              <a:rPr lang="en-US" b="1" dirty="0" smtClean="0"/>
              <a:t>1.3.3 </a:t>
            </a:r>
            <a:r>
              <a:rPr lang="en-US" b="1" dirty="0" err="1" smtClean="0"/>
              <a:t>Chuyển</a:t>
            </a:r>
            <a:r>
              <a:rPr lang="en-US" b="1" dirty="0" smtClean="0"/>
              <a:t> </a:t>
            </a:r>
            <a:r>
              <a:rPr lang="en-US" b="1" dirty="0" err="1" smtClean="0"/>
              <a:t>đổi</a:t>
            </a:r>
            <a:r>
              <a:rPr lang="en-US" b="1" dirty="0" smtClean="0"/>
              <a:t> font </a:t>
            </a:r>
            <a:r>
              <a:rPr lang="en-US" b="1" dirty="0" err="1" smtClean="0"/>
              <a:t>chữ</a:t>
            </a:r>
            <a:r>
              <a:rPr lang="en-US" b="1" dirty="0" smtClean="0"/>
              <a:t>.</a:t>
            </a:r>
          </a:p>
          <a:p>
            <a:pPr algn="just"/>
            <a:r>
              <a:rPr lang="en-US" dirty="0" err="1"/>
              <a:t>Xác</a:t>
            </a:r>
            <a:r>
              <a:rPr lang="en-US" dirty="0"/>
              <a:t> </a:t>
            </a:r>
            <a:r>
              <a:rPr lang="en-US" dirty="0" err="1"/>
              <a:t>định</a:t>
            </a:r>
            <a:r>
              <a:rPr lang="en-US" dirty="0"/>
              <a:t> </a:t>
            </a:r>
            <a:r>
              <a:rPr lang="en-US" dirty="0" err="1"/>
              <a:t>được</a:t>
            </a:r>
            <a:r>
              <a:rPr lang="en-US" dirty="0"/>
              <a:t> </a:t>
            </a:r>
            <a:r>
              <a:rPr lang="en-US" dirty="0" err="1"/>
              <a:t>bảng</a:t>
            </a:r>
            <a:r>
              <a:rPr lang="en-US" dirty="0"/>
              <a:t> </a:t>
            </a:r>
            <a:r>
              <a:rPr lang="en-US" dirty="0" err="1"/>
              <a:t>mã</a:t>
            </a:r>
            <a:r>
              <a:rPr lang="en-US" dirty="0"/>
              <a:t> </a:t>
            </a:r>
            <a:r>
              <a:rPr lang="en-US" dirty="0" err="1"/>
              <a:t>của</a:t>
            </a:r>
            <a:r>
              <a:rPr lang="en-US" dirty="0"/>
              <a:t> </a:t>
            </a:r>
            <a:r>
              <a:rPr lang="en-US" dirty="0" err="1"/>
              <a:t>đoạn</a:t>
            </a:r>
            <a:r>
              <a:rPr lang="en-US" dirty="0"/>
              <a:t> </a:t>
            </a:r>
            <a:r>
              <a:rPr lang="en-US" dirty="0" err="1"/>
              <a:t>văn</a:t>
            </a:r>
            <a:r>
              <a:rPr lang="en-US" dirty="0"/>
              <a:t> </a:t>
            </a:r>
            <a:r>
              <a:rPr lang="en-US" dirty="0" err="1"/>
              <a:t>bản</a:t>
            </a:r>
            <a:r>
              <a:rPr lang="en-US" dirty="0"/>
              <a:t> </a:t>
            </a:r>
            <a:r>
              <a:rPr lang="en-US" dirty="0" err="1"/>
              <a:t>cần</a:t>
            </a:r>
            <a:r>
              <a:rPr lang="en-US" dirty="0"/>
              <a:t> </a:t>
            </a:r>
            <a:r>
              <a:rPr lang="en-US" dirty="0" err="1"/>
              <a:t>chuyển</a:t>
            </a:r>
            <a:r>
              <a:rPr lang="en-US" dirty="0"/>
              <a:t> </a:t>
            </a:r>
            <a:r>
              <a:rPr lang="en-US" dirty="0" err="1"/>
              <a:t>đầu</a:t>
            </a:r>
            <a:r>
              <a:rPr lang="en-US" dirty="0"/>
              <a:t> </a:t>
            </a:r>
            <a:r>
              <a:rPr lang="en-US" dirty="0" err="1"/>
              <a:t>và</a:t>
            </a:r>
            <a:r>
              <a:rPr lang="en-US" dirty="0"/>
              <a:t> </a:t>
            </a:r>
            <a:r>
              <a:rPr lang="en-US" dirty="0" err="1"/>
              <a:t>bảng</a:t>
            </a:r>
            <a:r>
              <a:rPr lang="en-US" dirty="0"/>
              <a:t> </a:t>
            </a:r>
            <a:r>
              <a:rPr lang="en-US" dirty="0" err="1"/>
              <a:t>mã</a:t>
            </a:r>
            <a:r>
              <a:rPr lang="en-US" dirty="0"/>
              <a:t> </a:t>
            </a:r>
            <a:r>
              <a:rPr lang="en-US" dirty="0" err="1"/>
              <a:t>mong</a:t>
            </a:r>
            <a:r>
              <a:rPr lang="en-US" dirty="0"/>
              <a:t> </a:t>
            </a:r>
            <a:r>
              <a:rPr lang="en-US" dirty="0" err="1"/>
              <a:t>muốn</a:t>
            </a:r>
            <a:r>
              <a:rPr lang="en-US" dirty="0"/>
              <a:t>. </a:t>
            </a:r>
          </a:p>
          <a:p>
            <a:pPr lvl="0" algn="just"/>
            <a:r>
              <a:rPr lang="en-US" dirty="0" err="1"/>
              <a:t>Bôi</a:t>
            </a:r>
            <a:r>
              <a:rPr lang="en-US" dirty="0"/>
              <a:t> </a:t>
            </a:r>
            <a:r>
              <a:rPr lang="en-US" dirty="0" err="1"/>
              <a:t>đen</a:t>
            </a:r>
            <a:r>
              <a:rPr lang="en-US" dirty="0"/>
              <a:t> </a:t>
            </a:r>
            <a:r>
              <a:rPr lang="en-US" dirty="0" err="1"/>
              <a:t>vùng</a:t>
            </a:r>
            <a:r>
              <a:rPr lang="en-US" dirty="0"/>
              <a:t> </a:t>
            </a:r>
            <a:r>
              <a:rPr lang="en-US" dirty="0" err="1"/>
              <a:t>cần</a:t>
            </a:r>
            <a:r>
              <a:rPr lang="en-US" dirty="0"/>
              <a:t> </a:t>
            </a:r>
            <a:r>
              <a:rPr lang="en-US" dirty="0" err="1"/>
              <a:t>chuyển</a:t>
            </a:r>
            <a:r>
              <a:rPr lang="en-US" dirty="0"/>
              <a:t> copy </a:t>
            </a:r>
            <a:r>
              <a:rPr lang="en-US" dirty="0" err="1"/>
              <a:t>vào</a:t>
            </a:r>
            <a:r>
              <a:rPr lang="en-US" dirty="0"/>
              <a:t> </a:t>
            </a:r>
            <a:r>
              <a:rPr lang="en-US" dirty="0" err="1"/>
              <a:t>bộ</a:t>
            </a:r>
            <a:r>
              <a:rPr lang="en-US" dirty="0"/>
              <a:t> </a:t>
            </a:r>
            <a:r>
              <a:rPr lang="en-US" dirty="0" err="1"/>
              <a:t>nhớ</a:t>
            </a:r>
            <a:r>
              <a:rPr lang="en-US" dirty="0"/>
              <a:t> - Ctrl + C.</a:t>
            </a:r>
          </a:p>
          <a:p>
            <a:pPr lvl="0" algn="just"/>
            <a:r>
              <a:rPr lang="en-US" dirty="0"/>
              <a:t>Click </a:t>
            </a:r>
            <a:r>
              <a:rPr lang="en-US" dirty="0" err="1"/>
              <a:t>chuột</a:t>
            </a:r>
            <a:r>
              <a:rPr lang="en-US" dirty="0"/>
              <a:t> </a:t>
            </a:r>
            <a:r>
              <a:rPr lang="en-US" dirty="0" err="1"/>
              <a:t>phải</a:t>
            </a:r>
            <a:r>
              <a:rPr lang="en-US" dirty="0"/>
              <a:t> </a:t>
            </a:r>
            <a:r>
              <a:rPr lang="en-US" dirty="0" err="1"/>
              <a:t>vào</a:t>
            </a:r>
            <a:r>
              <a:rPr lang="en-US" dirty="0"/>
              <a:t> </a:t>
            </a:r>
            <a:r>
              <a:rPr lang="en-US" dirty="0" err="1"/>
              <a:t>biểu</a:t>
            </a:r>
            <a:r>
              <a:rPr lang="en-US" dirty="0"/>
              <a:t> </a:t>
            </a:r>
            <a:r>
              <a:rPr lang="en-US" dirty="0" err="1"/>
              <a:t>tượng</a:t>
            </a:r>
            <a:r>
              <a:rPr lang="en-US" dirty="0"/>
              <a:t> </a:t>
            </a:r>
            <a:r>
              <a:rPr lang="en-US" dirty="0" err="1"/>
              <a:t>Unikey</a:t>
            </a:r>
            <a:r>
              <a:rPr lang="en-US" dirty="0"/>
              <a:t> </a:t>
            </a:r>
            <a:r>
              <a:rPr lang="en-US" dirty="0" err="1"/>
              <a:t>chọn</a:t>
            </a:r>
            <a:r>
              <a:rPr lang="en-US" dirty="0"/>
              <a:t> </a:t>
            </a:r>
            <a:r>
              <a:rPr lang="en-US" dirty="0" err="1"/>
              <a:t>chức</a:t>
            </a:r>
            <a:r>
              <a:rPr lang="en-US" dirty="0"/>
              <a:t> </a:t>
            </a:r>
            <a:r>
              <a:rPr lang="en-US" dirty="0" err="1"/>
              <a:t>năng</a:t>
            </a:r>
            <a:r>
              <a:rPr lang="en-US" dirty="0"/>
              <a:t> “</a:t>
            </a:r>
            <a:r>
              <a:rPr lang="en-US" dirty="0" err="1"/>
              <a:t>Công</a:t>
            </a:r>
            <a:r>
              <a:rPr lang="en-US" dirty="0"/>
              <a:t> </a:t>
            </a:r>
            <a:r>
              <a:rPr lang="en-US" dirty="0" err="1"/>
              <a:t>cụ</a:t>
            </a:r>
            <a:r>
              <a:rPr lang="en-US" dirty="0"/>
              <a:t>” – Ctrl + Shift + F6.</a:t>
            </a:r>
          </a:p>
          <a:p>
            <a:pPr lvl="0" algn="just"/>
            <a:r>
              <a:rPr lang="en-US" dirty="0" err="1"/>
              <a:t>Chọn</a:t>
            </a:r>
            <a:r>
              <a:rPr lang="en-US" dirty="0"/>
              <a:t> </a:t>
            </a:r>
            <a:r>
              <a:rPr lang="en-US" dirty="0" err="1"/>
              <a:t>mã</a:t>
            </a:r>
            <a:r>
              <a:rPr lang="en-US" dirty="0"/>
              <a:t> “</a:t>
            </a:r>
            <a:r>
              <a:rPr lang="en-US" dirty="0" err="1"/>
              <a:t>Nguồn</a:t>
            </a:r>
            <a:r>
              <a:rPr lang="en-US" dirty="0"/>
              <a:t>” </a:t>
            </a:r>
            <a:r>
              <a:rPr lang="en-US" dirty="0" err="1"/>
              <a:t>và</a:t>
            </a:r>
            <a:r>
              <a:rPr lang="en-US" dirty="0"/>
              <a:t> “</a:t>
            </a:r>
            <a:r>
              <a:rPr lang="en-US" dirty="0" err="1"/>
              <a:t>Đích</a:t>
            </a:r>
            <a:r>
              <a:rPr lang="en-US" dirty="0"/>
              <a:t>” </a:t>
            </a:r>
            <a:r>
              <a:rPr lang="en-US" dirty="0" err="1"/>
              <a:t>phù</a:t>
            </a:r>
            <a:r>
              <a:rPr lang="en-US" dirty="0"/>
              <a:t> </a:t>
            </a:r>
            <a:r>
              <a:rPr lang="en-US" dirty="0" err="1"/>
              <a:t>hợp</a:t>
            </a:r>
            <a:r>
              <a:rPr lang="en-US" dirty="0"/>
              <a:t>, </a:t>
            </a:r>
            <a:r>
              <a:rPr lang="en-US" dirty="0" err="1"/>
              <a:t>sau</a:t>
            </a:r>
            <a:r>
              <a:rPr lang="en-US" dirty="0"/>
              <a:t> </a:t>
            </a:r>
            <a:r>
              <a:rPr lang="en-US" dirty="0" err="1"/>
              <a:t>đó</a:t>
            </a:r>
            <a:r>
              <a:rPr lang="en-US" dirty="0"/>
              <a:t> </a:t>
            </a:r>
            <a:r>
              <a:rPr lang="en-US" dirty="0" err="1"/>
              <a:t>chọn</a:t>
            </a:r>
            <a:r>
              <a:rPr lang="en-US" dirty="0"/>
              <a:t> “</a:t>
            </a:r>
            <a:r>
              <a:rPr lang="en-US" dirty="0" err="1"/>
              <a:t>Chuyển</a:t>
            </a:r>
            <a:r>
              <a:rPr lang="en-US" dirty="0"/>
              <a:t> </a:t>
            </a:r>
            <a:r>
              <a:rPr lang="en-US" dirty="0" err="1"/>
              <a:t>mã</a:t>
            </a:r>
            <a:r>
              <a:rPr lang="en-US" dirty="0"/>
              <a:t>”</a:t>
            </a:r>
          </a:p>
          <a:p>
            <a:pPr lvl="0" algn="just"/>
            <a:r>
              <a:rPr lang="en-US" dirty="0" err="1"/>
              <a:t>Tiến</a:t>
            </a:r>
            <a:r>
              <a:rPr lang="en-US" dirty="0"/>
              <a:t> </a:t>
            </a:r>
            <a:r>
              <a:rPr lang="en-US" dirty="0" err="1"/>
              <a:t>hành</a:t>
            </a:r>
            <a:r>
              <a:rPr lang="en-US" dirty="0"/>
              <a:t> paste (Ctrl + V) </a:t>
            </a:r>
            <a:r>
              <a:rPr lang="en-US" dirty="0" err="1"/>
              <a:t>đoạn</a:t>
            </a:r>
            <a:r>
              <a:rPr lang="en-US" dirty="0"/>
              <a:t> </a:t>
            </a:r>
            <a:r>
              <a:rPr lang="en-US" dirty="0" err="1"/>
              <a:t>văn</a:t>
            </a:r>
            <a:r>
              <a:rPr lang="en-US" dirty="0"/>
              <a:t> </a:t>
            </a:r>
            <a:r>
              <a:rPr lang="en-US" dirty="0" err="1"/>
              <a:t>bản</a:t>
            </a:r>
            <a:r>
              <a:rPr lang="en-US" dirty="0"/>
              <a:t> </a:t>
            </a:r>
            <a:r>
              <a:rPr lang="en-US" dirty="0" err="1"/>
              <a:t>đã</a:t>
            </a:r>
            <a:r>
              <a:rPr lang="en-US" dirty="0"/>
              <a:t> </a:t>
            </a:r>
            <a:r>
              <a:rPr lang="en-US" dirty="0" err="1"/>
              <a:t>được</a:t>
            </a:r>
            <a:r>
              <a:rPr lang="en-US" dirty="0"/>
              <a:t> </a:t>
            </a:r>
            <a:r>
              <a:rPr lang="en-US" dirty="0" err="1"/>
              <a:t>chuyển</a:t>
            </a:r>
            <a:r>
              <a:rPr lang="en-US" dirty="0"/>
              <a:t> sang </a:t>
            </a:r>
            <a:r>
              <a:rPr lang="en-US" dirty="0" err="1"/>
              <a:t>mã</a:t>
            </a:r>
            <a:r>
              <a:rPr lang="en-US" dirty="0"/>
              <a:t> </a:t>
            </a:r>
            <a:r>
              <a:rPr lang="en-US" dirty="0" err="1"/>
              <a:t>mới</a:t>
            </a:r>
            <a:r>
              <a:rPr lang="en-US" dirty="0"/>
              <a:t> </a:t>
            </a:r>
            <a:r>
              <a:rPr lang="en-US" dirty="0" err="1"/>
              <a:t>vào</a:t>
            </a:r>
            <a:r>
              <a:rPr lang="en-US" dirty="0"/>
              <a:t> </a:t>
            </a:r>
            <a:r>
              <a:rPr lang="en-US" dirty="0" err="1"/>
              <a:t>vùng</a:t>
            </a:r>
            <a:r>
              <a:rPr lang="en-US" dirty="0"/>
              <a:t> </a:t>
            </a:r>
            <a:r>
              <a:rPr lang="en-US" dirty="0" err="1"/>
              <a:t>cần</a:t>
            </a:r>
            <a:r>
              <a:rPr lang="en-US" dirty="0"/>
              <a:t> </a:t>
            </a:r>
            <a:r>
              <a:rPr lang="en-US" dirty="0" err="1"/>
              <a:t>hiển</a:t>
            </a:r>
            <a:r>
              <a:rPr lang="en-US" dirty="0"/>
              <a:t> </a:t>
            </a:r>
            <a:r>
              <a:rPr lang="en-US" dirty="0" err="1"/>
              <a:t>thị</a:t>
            </a:r>
            <a:r>
              <a:rPr lang="en-US" dirty="0"/>
              <a:t>.</a:t>
            </a:r>
          </a:p>
          <a:p>
            <a:pPr algn="just"/>
            <a:endParaRPr lang="en-US" b="1" dirty="0" smtClean="0"/>
          </a:p>
          <a:p>
            <a:pPr algn="just"/>
            <a:endParaRPr lang="en-US" dirty="0"/>
          </a:p>
        </p:txBody>
      </p:sp>
      <p:pic>
        <p:nvPicPr>
          <p:cNvPr id="3074" name="Picture 2"/>
          <p:cNvPicPr>
            <a:picLocks noChangeAspect="1" noChangeArrowheads="1"/>
          </p:cNvPicPr>
          <p:nvPr/>
        </p:nvPicPr>
        <p:blipFill>
          <a:blip r:embed="rId2"/>
          <a:srcRect/>
          <a:stretch>
            <a:fillRect/>
          </a:stretch>
        </p:blipFill>
        <p:spPr bwMode="auto">
          <a:xfrm>
            <a:off x="5257800" y="1600200"/>
            <a:ext cx="3715583" cy="307181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1.4 Thao tác với File</a:t>
            </a:r>
            <a:endParaRPr lang="en-US"/>
          </a:p>
        </p:txBody>
      </p:sp>
      <p:sp>
        <p:nvSpPr>
          <p:cNvPr id="3" name="Content Placeholder 2"/>
          <p:cNvSpPr>
            <a:spLocks noGrp="1"/>
          </p:cNvSpPr>
          <p:nvPr>
            <p:ph idx="1"/>
          </p:nvPr>
        </p:nvSpPr>
        <p:spPr/>
        <p:txBody>
          <a:bodyPr>
            <a:normAutofit fontScale="92500"/>
          </a:bodyPr>
          <a:lstStyle/>
          <a:p>
            <a:pPr marL="0" indent="0">
              <a:buNone/>
            </a:pPr>
            <a:r>
              <a:rPr lang="en-US" sz="2600" b="1" dirty="0" smtClean="0"/>
              <a:t>1.4.1 </a:t>
            </a:r>
            <a:r>
              <a:rPr lang="en-US" sz="2600" b="1" dirty="0" err="1" smtClean="0"/>
              <a:t>Tạo</a:t>
            </a:r>
            <a:r>
              <a:rPr lang="en-US" sz="2600" b="1" dirty="0" smtClean="0"/>
              <a:t> </a:t>
            </a:r>
            <a:r>
              <a:rPr lang="en-US" sz="2600" b="1" dirty="0" err="1" smtClean="0"/>
              <a:t>mới</a:t>
            </a:r>
            <a:r>
              <a:rPr lang="en-US" sz="2600" b="1" dirty="0" smtClean="0"/>
              <a:t> 1 </a:t>
            </a:r>
            <a:r>
              <a:rPr lang="en-US" sz="2600" b="1" dirty="0" err="1" smtClean="0"/>
              <a:t>tài</a:t>
            </a:r>
            <a:r>
              <a:rPr lang="en-US" sz="2600" b="1" dirty="0" smtClean="0"/>
              <a:t> </a:t>
            </a:r>
            <a:r>
              <a:rPr lang="en-US" sz="2600" b="1" dirty="0" err="1" smtClean="0"/>
              <a:t>liệu</a:t>
            </a:r>
            <a:endParaRPr lang="en-US" sz="2600" b="1" dirty="0" smtClean="0"/>
          </a:p>
          <a:p>
            <a:pPr lvl="1">
              <a:buFont typeface="Wingdings" pitchFamily="2" charset="2"/>
              <a:buChar char="q"/>
            </a:pPr>
            <a:r>
              <a:rPr lang="en-US" sz="2600" dirty="0" smtClean="0"/>
              <a:t> C1: </a:t>
            </a:r>
            <a:r>
              <a:rPr lang="en-US" sz="2600" dirty="0" err="1" smtClean="0"/>
              <a:t>Vào</a:t>
            </a:r>
            <a:r>
              <a:rPr lang="en-US" sz="2600" dirty="0" smtClean="0"/>
              <a:t> Menu </a:t>
            </a:r>
            <a:r>
              <a:rPr lang="en-US" sz="2600" dirty="0" err="1" smtClean="0"/>
              <a:t>chọn</a:t>
            </a:r>
            <a:r>
              <a:rPr lang="en-US" sz="2600" dirty="0" smtClean="0"/>
              <a:t> </a:t>
            </a:r>
            <a:r>
              <a:rPr lang="en-US" sz="2600" b="1" dirty="0" smtClean="0"/>
              <a:t>File</a:t>
            </a:r>
            <a:r>
              <a:rPr lang="en-US" sz="2600" dirty="0" smtClean="0"/>
              <a:t> -&gt; </a:t>
            </a:r>
            <a:r>
              <a:rPr lang="en-US" sz="2600" b="1" dirty="0" smtClean="0"/>
              <a:t>New -&gt;</a:t>
            </a:r>
            <a:r>
              <a:rPr lang="en-US" sz="2600" dirty="0" smtClean="0"/>
              <a:t> </a:t>
            </a:r>
            <a:r>
              <a:rPr lang="en-US" sz="2600" b="1" dirty="0" smtClean="0"/>
              <a:t>Blank Document</a:t>
            </a:r>
          </a:p>
          <a:p>
            <a:pPr lvl="1">
              <a:buFont typeface="Wingdings" pitchFamily="2" charset="2"/>
              <a:buChar char="q"/>
            </a:pPr>
            <a:r>
              <a:rPr lang="en-US" sz="2600" dirty="0" smtClean="0"/>
              <a:t> C2: </a:t>
            </a:r>
            <a:r>
              <a:rPr lang="en-US" sz="2600" dirty="0" err="1" smtClean="0"/>
              <a:t>Nhấn</a:t>
            </a:r>
            <a:r>
              <a:rPr lang="en-US" sz="2600" dirty="0" smtClean="0"/>
              <a:t> </a:t>
            </a:r>
            <a:r>
              <a:rPr lang="en-US" sz="2600" dirty="0" err="1" smtClean="0"/>
              <a:t>biểu</a:t>
            </a:r>
            <a:r>
              <a:rPr lang="en-US" sz="2600" dirty="0" smtClean="0"/>
              <a:t> </a:t>
            </a:r>
            <a:r>
              <a:rPr lang="en-US" sz="2600" dirty="0" err="1" smtClean="0"/>
              <a:t>tượng</a:t>
            </a:r>
            <a:r>
              <a:rPr lang="en-US" sz="2600" dirty="0" smtClean="0"/>
              <a:t> </a:t>
            </a:r>
            <a:r>
              <a:rPr lang="en-US" sz="2600" b="1" dirty="0" smtClean="0"/>
              <a:t>New</a:t>
            </a:r>
            <a:r>
              <a:rPr lang="en-US" sz="2600" dirty="0" smtClean="0"/>
              <a:t> </a:t>
            </a:r>
            <a:r>
              <a:rPr lang="en-US" sz="2600" dirty="0" err="1" smtClean="0"/>
              <a:t>trên</a:t>
            </a:r>
            <a:r>
              <a:rPr lang="en-US" sz="2600" dirty="0" smtClean="0"/>
              <a:t> </a:t>
            </a:r>
            <a:r>
              <a:rPr lang="en-US" sz="2600" dirty="0" err="1" smtClean="0"/>
              <a:t>thanh</a:t>
            </a:r>
            <a:r>
              <a:rPr lang="en-US" sz="2600" dirty="0" smtClean="0"/>
              <a:t> </a:t>
            </a:r>
            <a:r>
              <a:rPr lang="en-US" sz="2600" dirty="0" err="1" smtClean="0"/>
              <a:t>công</a:t>
            </a:r>
            <a:r>
              <a:rPr lang="en-US" sz="2600" dirty="0" smtClean="0"/>
              <a:t> </a:t>
            </a:r>
            <a:r>
              <a:rPr lang="en-US" sz="2600" dirty="0" err="1" smtClean="0"/>
              <a:t>cụ</a:t>
            </a:r>
            <a:endParaRPr lang="en-US" sz="2600" dirty="0"/>
          </a:p>
          <a:p>
            <a:pPr lvl="1">
              <a:buFont typeface="Wingdings" pitchFamily="2" charset="2"/>
              <a:buChar char="q"/>
            </a:pPr>
            <a:r>
              <a:rPr lang="en-US" sz="2600" dirty="0" smtClean="0"/>
              <a:t> C3: </a:t>
            </a:r>
            <a:r>
              <a:rPr lang="en-US" sz="2600" dirty="0" err="1" smtClean="0"/>
              <a:t>Nhấn</a:t>
            </a:r>
            <a:r>
              <a:rPr lang="en-US" sz="2600" dirty="0" smtClean="0"/>
              <a:t> </a:t>
            </a:r>
            <a:r>
              <a:rPr lang="en-US" sz="2600" dirty="0" err="1" smtClean="0"/>
              <a:t>tổ</a:t>
            </a:r>
            <a:r>
              <a:rPr lang="en-US" sz="2600" dirty="0" smtClean="0"/>
              <a:t> </a:t>
            </a:r>
            <a:r>
              <a:rPr lang="en-US" sz="2600" dirty="0" err="1" smtClean="0"/>
              <a:t>hợp</a:t>
            </a:r>
            <a:r>
              <a:rPr lang="en-US" sz="2600" dirty="0" smtClean="0"/>
              <a:t> </a:t>
            </a:r>
            <a:r>
              <a:rPr lang="en-US" sz="2600" dirty="0" err="1" smtClean="0"/>
              <a:t>phím</a:t>
            </a:r>
            <a:r>
              <a:rPr lang="en-US" sz="2600" dirty="0" smtClean="0"/>
              <a:t> </a:t>
            </a:r>
            <a:r>
              <a:rPr lang="en-US" sz="2600" b="1" dirty="0" err="1" smtClean="0"/>
              <a:t>Ctrl+N</a:t>
            </a:r>
            <a:endParaRPr lang="en-US" sz="2600" b="1" dirty="0" smtClean="0"/>
          </a:p>
          <a:p>
            <a:pPr marL="0" indent="0">
              <a:buNone/>
            </a:pPr>
            <a:r>
              <a:rPr lang="en-US" sz="2600" b="1" dirty="0"/>
              <a:t>1.4.2 </a:t>
            </a:r>
            <a:r>
              <a:rPr lang="en-US" sz="2600" b="1" dirty="0" err="1"/>
              <a:t>Thao</a:t>
            </a:r>
            <a:r>
              <a:rPr lang="en-US" sz="2600" b="1" dirty="0"/>
              <a:t> </a:t>
            </a:r>
            <a:r>
              <a:rPr lang="en-US" sz="2600" b="1" dirty="0" err="1"/>
              <a:t>tác</a:t>
            </a:r>
            <a:r>
              <a:rPr lang="en-US" sz="2600" b="1" dirty="0"/>
              <a:t> </a:t>
            </a:r>
            <a:r>
              <a:rPr lang="en-US" sz="2600" b="1" dirty="0" err="1"/>
              <a:t>lưu</a:t>
            </a:r>
            <a:r>
              <a:rPr lang="en-US" sz="2600" b="1" dirty="0"/>
              <a:t> </a:t>
            </a:r>
            <a:r>
              <a:rPr lang="en-US" sz="2600" b="1" dirty="0" err="1"/>
              <a:t>tài</a:t>
            </a:r>
            <a:r>
              <a:rPr lang="en-US" sz="2600" b="1" dirty="0"/>
              <a:t> </a:t>
            </a:r>
            <a:r>
              <a:rPr lang="en-US" sz="2600" b="1" dirty="0" err="1"/>
              <a:t>liệu</a:t>
            </a:r>
            <a:endParaRPr lang="en-US" sz="2600" b="1" dirty="0"/>
          </a:p>
          <a:p>
            <a:pPr marL="400050" lvl="1" indent="0">
              <a:buNone/>
            </a:pPr>
            <a:r>
              <a:rPr lang="en-US" sz="2600" dirty="0" err="1"/>
              <a:t>Để</a:t>
            </a:r>
            <a:r>
              <a:rPr lang="en-US" sz="2600" dirty="0"/>
              <a:t> </a:t>
            </a:r>
            <a:r>
              <a:rPr lang="en-US" sz="2600" dirty="0" err="1"/>
              <a:t>lưu</a:t>
            </a:r>
            <a:r>
              <a:rPr lang="en-US" sz="2600" dirty="0"/>
              <a:t> </a:t>
            </a:r>
            <a:r>
              <a:rPr lang="en-US" sz="2600" dirty="0" err="1"/>
              <a:t>tài</a:t>
            </a:r>
            <a:r>
              <a:rPr lang="en-US" sz="2600" dirty="0"/>
              <a:t> </a:t>
            </a:r>
            <a:r>
              <a:rPr lang="en-US" sz="2600" dirty="0" err="1"/>
              <a:t>liệu</a:t>
            </a:r>
            <a:r>
              <a:rPr lang="en-US" sz="2600" dirty="0"/>
              <a:t> </a:t>
            </a:r>
            <a:r>
              <a:rPr lang="en-US" sz="2600" dirty="0" err="1"/>
              <a:t>ta</a:t>
            </a:r>
            <a:r>
              <a:rPr lang="en-US" sz="2600" dirty="0"/>
              <a:t> </a:t>
            </a:r>
            <a:r>
              <a:rPr lang="en-US" sz="2600" dirty="0" err="1"/>
              <a:t>có</a:t>
            </a:r>
            <a:r>
              <a:rPr lang="en-US" sz="2600" dirty="0"/>
              <a:t> </a:t>
            </a:r>
            <a:r>
              <a:rPr lang="en-US" sz="2600" dirty="0" err="1"/>
              <a:t>các</a:t>
            </a:r>
            <a:r>
              <a:rPr lang="en-US" sz="2600" dirty="0"/>
              <a:t> </a:t>
            </a:r>
            <a:r>
              <a:rPr lang="en-US" sz="2600" dirty="0" err="1"/>
              <a:t>cách</a:t>
            </a:r>
            <a:r>
              <a:rPr lang="en-US" sz="2600" dirty="0"/>
              <a:t>: </a:t>
            </a:r>
          </a:p>
          <a:p>
            <a:pPr lvl="1">
              <a:buFont typeface="Wingdings" pitchFamily="2" charset="2"/>
              <a:buChar char="q"/>
            </a:pPr>
            <a:r>
              <a:rPr lang="en-US" sz="2600" dirty="0" smtClean="0"/>
              <a:t> C1</a:t>
            </a:r>
            <a:r>
              <a:rPr lang="en-US" sz="2600" dirty="0"/>
              <a:t>: </a:t>
            </a:r>
            <a:r>
              <a:rPr lang="en-US" sz="2600" b="1" dirty="0"/>
              <a:t>File</a:t>
            </a:r>
            <a:r>
              <a:rPr lang="en-US" sz="2600" dirty="0"/>
              <a:t> -&gt; </a:t>
            </a:r>
            <a:r>
              <a:rPr lang="en-US" sz="2600" b="1" dirty="0"/>
              <a:t>Save</a:t>
            </a:r>
          </a:p>
          <a:p>
            <a:pPr lvl="1">
              <a:buFont typeface="Wingdings" pitchFamily="2" charset="2"/>
              <a:buChar char="q"/>
            </a:pPr>
            <a:r>
              <a:rPr lang="en-US" sz="2600" dirty="0" smtClean="0"/>
              <a:t> C2</a:t>
            </a:r>
            <a:r>
              <a:rPr lang="en-US" sz="2600" dirty="0"/>
              <a:t>: </a:t>
            </a:r>
            <a:r>
              <a:rPr lang="en-US" sz="2600" dirty="0" err="1"/>
              <a:t>Nhấn</a:t>
            </a:r>
            <a:r>
              <a:rPr lang="en-US" sz="2600" dirty="0"/>
              <a:t> </a:t>
            </a:r>
            <a:r>
              <a:rPr lang="en-US" sz="2600" b="1" dirty="0" err="1"/>
              <a:t>Ctrl+S</a:t>
            </a:r>
            <a:endParaRPr lang="en-US" sz="2600" b="1" dirty="0"/>
          </a:p>
          <a:p>
            <a:pPr lvl="1">
              <a:buFont typeface="Wingdings" pitchFamily="2" charset="2"/>
              <a:buChar char="q"/>
            </a:pPr>
            <a:r>
              <a:rPr lang="en-US" sz="2600" dirty="0" smtClean="0"/>
              <a:t> C3</a:t>
            </a:r>
            <a:r>
              <a:rPr lang="en-US" sz="2600" dirty="0"/>
              <a:t>: </a:t>
            </a:r>
            <a:r>
              <a:rPr lang="en-US" sz="2600" dirty="0" err="1"/>
              <a:t>Kích</a:t>
            </a:r>
            <a:r>
              <a:rPr lang="en-US" sz="2600" dirty="0"/>
              <a:t> </a:t>
            </a:r>
            <a:r>
              <a:rPr lang="en-US" sz="2600" dirty="0" err="1"/>
              <a:t>nút</a:t>
            </a:r>
            <a:r>
              <a:rPr lang="en-US" sz="2600" dirty="0"/>
              <a:t> </a:t>
            </a:r>
            <a:r>
              <a:rPr lang="en-US" sz="2600" b="1" dirty="0"/>
              <a:t>Save</a:t>
            </a:r>
            <a:r>
              <a:rPr lang="en-US" sz="2600" dirty="0"/>
              <a:t> </a:t>
            </a:r>
            <a:r>
              <a:rPr lang="en-US" sz="2600" dirty="0" err="1"/>
              <a:t>trên</a:t>
            </a:r>
            <a:r>
              <a:rPr lang="en-US" sz="2600" dirty="0"/>
              <a:t> </a:t>
            </a:r>
            <a:r>
              <a:rPr lang="en-US" sz="2600" dirty="0" err="1"/>
              <a:t>thanh</a:t>
            </a:r>
            <a:r>
              <a:rPr lang="en-US" sz="2600" dirty="0"/>
              <a:t> </a:t>
            </a:r>
            <a:r>
              <a:rPr lang="en-US" sz="2600" dirty="0" err="1" smtClean="0"/>
              <a:t>công</a:t>
            </a:r>
            <a:r>
              <a:rPr lang="en-US" sz="2600" dirty="0" smtClean="0"/>
              <a:t> </a:t>
            </a:r>
            <a:r>
              <a:rPr lang="en-US" sz="2600" dirty="0" err="1" smtClean="0"/>
              <a:t>cụ</a:t>
            </a:r>
            <a:endParaRPr lang="en-US" sz="2600" dirty="0"/>
          </a:p>
          <a:p>
            <a:pPr marL="400050" lvl="1" indent="0">
              <a:buNone/>
            </a:pPr>
            <a:r>
              <a:rPr lang="en-US" sz="2600" dirty="0" err="1"/>
              <a:t>Khi</a:t>
            </a:r>
            <a:r>
              <a:rPr lang="en-US" sz="2600" dirty="0"/>
              <a:t> </a:t>
            </a:r>
            <a:r>
              <a:rPr lang="en-US" sz="2600" dirty="0" err="1"/>
              <a:t>đó</a:t>
            </a:r>
            <a:r>
              <a:rPr lang="en-US" sz="2600" dirty="0"/>
              <a:t> </a:t>
            </a:r>
            <a:r>
              <a:rPr lang="en-US" sz="2600" dirty="0" err="1"/>
              <a:t>sẽ</a:t>
            </a:r>
            <a:r>
              <a:rPr lang="en-US" sz="2600" dirty="0"/>
              <a:t> </a:t>
            </a:r>
            <a:r>
              <a:rPr lang="en-US" sz="2600" dirty="0" err="1"/>
              <a:t>xuất</a:t>
            </a:r>
            <a:r>
              <a:rPr lang="en-US" sz="2600" dirty="0"/>
              <a:t> </a:t>
            </a:r>
            <a:r>
              <a:rPr lang="en-US" sz="2600" dirty="0" err="1"/>
              <a:t>hiện</a:t>
            </a:r>
            <a:r>
              <a:rPr lang="en-US" sz="2600" dirty="0"/>
              <a:t> </a:t>
            </a:r>
            <a:r>
              <a:rPr lang="en-US" sz="2600" dirty="0" err="1"/>
              <a:t>hộp</a:t>
            </a:r>
            <a:r>
              <a:rPr lang="en-US" sz="2600" dirty="0"/>
              <a:t> </a:t>
            </a:r>
            <a:r>
              <a:rPr lang="en-US" sz="2600" dirty="0" err="1"/>
              <a:t>thoại</a:t>
            </a:r>
            <a:r>
              <a:rPr lang="en-US" sz="2600" dirty="0"/>
              <a:t> </a:t>
            </a:r>
            <a:r>
              <a:rPr lang="en-US" sz="2600" b="1" dirty="0"/>
              <a:t>Save As</a:t>
            </a:r>
          </a:p>
          <a:p>
            <a:pPr lvl="1">
              <a:buFont typeface="Wingdings" pitchFamily="2" charset="2"/>
              <a:buChar char="q"/>
            </a:pPr>
            <a:endParaRPr lang="en-US" sz="2400" b="1"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130" y="2533229"/>
            <a:ext cx="484260" cy="59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761" y="5105400"/>
            <a:ext cx="609600"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18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wipe(down)">
                                      <p:cBhvr>
                                        <p:cTn id="21" dur="500"/>
                                        <p:tgtEl>
                                          <p:spTgt spid="409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down)">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down)">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wipe(down)">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wipe(down)">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wipe(down)">
                                      <p:cBhvr>
                                        <p:cTn id="56" dur="500"/>
                                        <p:tgtEl>
                                          <p:spTgt spid="3">
                                            <p:txEl>
                                              <p:pRg st="9" end="9"/>
                                            </p:txEl>
                                          </p:spTgt>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1.4 Thao tác với </a:t>
            </a:r>
            <a:r>
              <a:rPr lang="en-US" smtClean="0"/>
              <a:t>File (tt)</a:t>
            </a:r>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3820" y="1671933"/>
            <a:ext cx="4419600" cy="318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ular Callout 6"/>
          <p:cNvSpPr/>
          <p:nvPr/>
        </p:nvSpPr>
        <p:spPr>
          <a:xfrm>
            <a:off x="1931670" y="2533650"/>
            <a:ext cx="1600200" cy="876300"/>
          </a:xfrm>
          <a:prstGeom prst="wedgeRoundRectCallout">
            <a:avLst>
              <a:gd name="adj1" fmla="val 95873"/>
              <a:gd name="adj2" fmla="val 207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Chọn thư mục chứa tập tin</a:t>
            </a:r>
            <a:endParaRPr lang="en-US">
              <a:latin typeface="Times New Roman" pitchFamily="18" charset="0"/>
              <a:cs typeface="Times New Roman" pitchFamily="18" charset="0"/>
            </a:endParaRPr>
          </a:p>
        </p:txBody>
      </p:sp>
      <p:sp>
        <p:nvSpPr>
          <p:cNvPr id="8" name="Left Brace 7"/>
          <p:cNvSpPr/>
          <p:nvPr/>
        </p:nvSpPr>
        <p:spPr>
          <a:xfrm>
            <a:off x="3893820" y="2133600"/>
            <a:ext cx="228600" cy="147668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p:cNvSpPr/>
          <p:nvPr/>
        </p:nvSpPr>
        <p:spPr>
          <a:xfrm>
            <a:off x="1931670" y="4170353"/>
            <a:ext cx="2324100" cy="592885"/>
          </a:xfrm>
          <a:prstGeom prst="wedgeRoundRectCallout">
            <a:avLst>
              <a:gd name="adj1" fmla="val 77198"/>
              <a:gd name="adj2" fmla="val -87806"/>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Nhập tên tệp tin</a:t>
            </a:r>
            <a:endParaRPr lang="en-US">
              <a:latin typeface="Times New Roman" pitchFamily="18" charset="0"/>
              <a:cs typeface="Times New Roman" pitchFamily="18" charset="0"/>
            </a:endParaRPr>
          </a:p>
        </p:txBody>
      </p:sp>
      <p:sp>
        <p:nvSpPr>
          <p:cNvPr id="10" name="TextBox 9"/>
          <p:cNvSpPr txBox="1"/>
          <p:nvPr/>
        </p:nvSpPr>
        <p:spPr>
          <a:xfrm>
            <a:off x="742296" y="5058102"/>
            <a:ext cx="8115300" cy="646331"/>
          </a:xfrm>
          <a:prstGeom prst="rect">
            <a:avLst/>
          </a:prstGeom>
          <a:noFill/>
        </p:spPr>
        <p:txBody>
          <a:bodyPr wrap="square" rtlCol="0">
            <a:spAutoFit/>
          </a:bodyPr>
          <a:lstStyle/>
          <a:p>
            <a:r>
              <a:rPr lang="en-US" b="1" i="1" smtClean="0">
                <a:solidFill>
                  <a:srgbClr val="FF0000"/>
                </a:solidFill>
                <a:latin typeface="Times New Roman" pitchFamily="18" charset="0"/>
                <a:cs typeface="Times New Roman" pitchFamily="18" charset="0"/>
              </a:rPr>
              <a:t>Chú ý</a:t>
            </a:r>
            <a:r>
              <a:rPr lang="en-US" b="1" i="1" smtClean="0">
                <a:latin typeface="Times New Roman" pitchFamily="18" charset="0"/>
                <a:cs typeface="Times New Roman" pitchFamily="18" charset="0"/>
              </a:rPr>
              <a:t>: </a:t>
            </a:r>
            <a:r>
              <a:rPr lang="en-US" smtClean="0">
                <a:latin typeface="Times New Roman" pitchFamily="18" charset="0"/>
                <a:cs typeface="Times New Roman" pitchFamily="18" charset="0"/>
              </a:rPr>
              <a:t>Nên thường xuyên chủ động lưu nội dung văn bản khi làm việc, để nhanh thì CTRL + S, khi file đã tồn tại thì sẽ tự động ghi đè không hỏi lại.</a:t>
            </a:r>
            <a:endParaRPr lang="en-US">
              <a:latin typeface="Times New Roman" pitchFamily="18" charset="0"/>
              <a:cs typeface="Times New Roman" pitchFamily="18" charset="0"/>
            </a:endParaRPr>
          </a:p>
        </p:txBody>
      </p:sp>
      <p:sp>
        <p:nvSpPr>
          <p:cNvPr id="11" name="Rounded Rectangular Callout 10"/>
          <p:cNvSpPr/>
          <p:nvPr/>
        </p:nvSpPr>
        <p:spPr>
          <a:xfrm>
            <a:off x="7010400" y="3610283"/>
            <a:ext cx="1219200" cy="656917"/>
          </a:xfrm>
          <a:prstGeom prst="wedgeRoundRectCallout">
            <a:avLst>
              <a:gd name="adj1" fmla="val -35566"/>
              <a:gd name="adj2" fmla="val 96459"/>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Nhấn OK đề lưu</a:t>
            </a:r>
            <a:endParaRPr lang="en-US">
              <a:latin typeface="Times New Roman" pitchFamily="18" charset="0"/>
              <a:cs typeface="Times New Roman" pitchFamily="18" charset="0"/>
            </a:endParaRPr>
          </a:p>
        </p:txBody>
      </p:sp>
      <p:sp>
        <p:nvSpPr>
          <p:cNvPr id="6" name="TextBox 5"/>
          <p:cNvSpPr txBox="1"/>
          <p:nvPr/>
        </p:nvSpPr>
        <p:spPr>
          <a:xfrm>
            <a:off x="647700" y="1671934"/>
            <a:ext cx="2628900" cy="461665"/>
          </a:xfrm>
          <a:prstGeom prst="rect">
            <a:avLst/>
          </a:prstGeom>
          <a:noFill/>
        </p:spPr>
        <p:txBody>
          <a:bodyPr wrap="square" rtlCol="0">
            <a:spAutoFit/>
          </a:bodyPr>
          <a:lstStyle/>
          <a:p>
            <a:pPr marL="342900" indent="-342900">
              <a:buFont typeface="Wingdings" pitchFamily="2" charset="2"/>
              <a:buChar char="q"/>
            </a:pPr>
            <a:r>
              <a:rPr lang="en-US" sz="2400" smtClean="0">
                <a:latin typeface="Times New Roman" pitchFamily="18" charset="0"/>
                <a:cs typeface="Times New Roman" pitchFamily="18" charset="0"/>
              </a:rPr>
              <a:t>Cửa sổ Save As</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15710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circle(in)">
                                      <p:cBhvr>
                                        <p:cTn id="11" dur="2000"/>
                                        <p:tgtEl>
                                          <p:spTgt spid="61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1.4 Thao tác với </a:t>
            </a:r>
            <a:r>
              <a:rPr lang="en-US" smtClean="0"/>
              <a:t>File (tt)</a:t>
            </a:r>
            <a:endParaRPr lang="en-US"/>
          </a:p>
        </p:txBody>
      </p:sp>
      <p:sp>
        <p:nvSpPr>
          <p:cNvPr id="3" name="Content Placeholder 2"/>
          <p:cNvSpPr>
            <a:spLocks noGrp="1"/>
          </p:cNvSpPr>
          <p:nvPr>
            <p:ph idx="1"/>
          </p:nvPr>
        </p:nvSpPr>
        <p:spPr/>
        <p:txBody>
          <a:bodyPr/>
          <a:lstStyle/>
          <a:p>
            <a:pPr marL="0" indent="0">
              <a:buNone/>
            </a:pPr>
            <a:r>
              <a:rPr lang="en-US" sz="2800" b="1" smtClean="0"/>
              <a:t>1.4.3 Thao tác mở tài liệu đã có</a:t>
            </a:r>
          </a:p>
          <a:p>
            <a:pPr lvl="1">
              <a:buFont typeface="Wingdings" pitchFamily="2" charset="2"/>
              <a:buChar char="q"/>
            </a:pPr>
            <a:r>
              <a:rPr lang="en-US" sz="2400" smtClean="0"/>
              <a:t> C1: File -&gt; chọn Open</a:t>
            </a:r>
          </a:p>
          <a:p>
            <a:pPr lvl="1">
              <a:buFont typeface="Wingdings" pitchFamily="2" charset="2"/>
              <a:buChar char="q"/>
            </a:pPr>
            <a:r>
              <a:rPr lang="en-US" sz="2400" smtClean="0"/>
              <a:t> C2: Nhấn Ctrl+O</a:t>
            </a:r>
          </a:p>
          <a:p>
            <a:pPr lvl="1">
              <a:buFont typeface="Wingdings" pitchFamily="2" charset="2"/>
              <a:buChar char="q"/>
            </a:pPr>
            <a:r>
              <a:rPr lang="en-US" sz="2400" smtClean="0"/>
              <a:t> C3: Kích nút Open</a:t>
            </a:r>
          </a:p>
          <a:p>
            <a:pPr marL="457200" lvl="1" indent="0">
              <a:buNone/>
            </a:pPr>
            <a:r>
              <a:rPr lang="en-US" sz="2400" smtClean="0"/>
              <a:t>Khi đó sẽ xuất hiện hộp thoại Open</a:t>
            </a:r>
          </a:p>
          <a:p>
            <a:pPr marL="457200" lvl="1" indent="0">
              <a:buNone/>
            </a:pPr>
            <a:endParaRPr lang="en-US" smtClean="0"/>
          </a:p>
        </p:txBody>
      </p:sp>
    </p:spTree>
    <p:extLst>
      <p:ext uri="{BB962C8B-B14F-4D97-AF65-F5344CB8AC3E}">
        <p14:creationId xmlns:p14="http://schemas.microsoft.com/office/powerpoint/2010/main" val="188438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1.4 Thao tác với </a:t>
            </a:r>
            <a:r>
              <a:rPr lang="en-US" smtClean="0"/>
              <a:t>File (tt)</a:t>
            </a:r>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6600" y="1600200"/>
            <a:ext cx="5300837" cy="378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952500" y="3075039"/>
            <a:ext cx="1828800" cy="685800"/>
          </a:xfrm>
          <a:prstGeom prst="wedgeRoundRectCallout">
            <a:avLst>
              <a:gd name="adj1" fmla="val 76469"/>
              <a:gd name="adj2" fmla="val 1080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Chọn vị trí mở tệp tin</a:t>
            </a:r>
            <a:endParaRPr lang="en-US">
              <a:latin typeface="Times New Roman" pitchFamily="18" charset="0"/>
              <a:cs typeface="Times New Roman" pitchFamily="18" charset="0"/>
            </a:endParaRPr>
          </a:p>
        </p:txBody>
      </p:sp>
      <p:sp>
        <p:nvSpPr>
          <p:cNvPr id="3" name="TextBox 2"/>
          <p:cNvSpPr txBox="1"/>
          <p:nvPr/>
        </p:nvSpPr>
        <p:spPr>
          <a:xfrm>
            <a:off x="533400" y="1676400"/>
            <a:ext cx="2667000" cy="523220"/>
          </a:xfrm>
          <a:prstGeom prst="rect">
            <a:avLst/>
          </a:prstGeom>
          <a:noFill/>
        </p:spPr>
        <p:txBody>
          <a:bodyPr wrap="square" rtlCol="0">
            <a:spAutoFit/>
          </a:bodyPr>
          <a:lstStyle/>
          <a:p>
            <a:r>
              <a:rPr lang="en-US" sz="2800" b="1" i="1" smtClean="0">
                <a:latin typeface="Times New Roman" pitchFamily="18" charset="0"/>
                <a:cs typeface="Times New Roman" pitchFamily="18" charset="0"/>
              </a:rPr>
              <a:t>Hộp thoại Open</a:t>
            </a:r>
            <a:endParaRPr lang="en-US" sz="2800" b="1" i="1">
              <a:latin typeface="Times New Roman" pitchFamily="18" charset="0"/>
              <a:cs typeface="Times New Roman" pitchFamily="18" charset="0"/>
            </a:endParaRPr>
          </a:p>
        </p:txBody>
      </p:sp>
      <p:sp>
        <p:nvSpPr>
          <p:cNvPr id="7" name="Left Brace 6"/>
          <p:cNvSpPr/>
          <p:nvPr/>
        </p:nvSpPr>
        <p:spPr>
          <a:xfrm>
            <a:off x="3246119" y="2438400"/>
            <a:ext cx="198119" cy="205740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p:cNvSpPr/>
          <p:nvPr/>
        </p:nvSpPr>
        <p:spPr>
          <a:xfrm>
            <a:off x="3886200" y="5181600"/>
            <a:ext cx="2133600" cy="685800"/>
          </a:xfrm>
          <a:prstGeom prst="wedgeRoundRectCallout">
            <a:avLst>
              <a:gd name="adj1" fmla="val 32114"/>
              <a:gd name="adj2" fmla="val -90267"/>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Hoặc đánh tên file</a:t>
            </a:r>
            <a:endParaRPr lang="en-US">
              <a:latin typeface="Times New Roman" pitchFamily="18" charset="0"/>
              <a:cs typeface="Times New Roman" pitchFamily="18" charset="0"/>
            </a:endParaRPr>
          </a:p>
        </p:txBody>
      </p:sp>
      <p:sp>
        <p:nvSpPr>
          <p:cNvPr id="10" name="Rounded Rectangular Callout 9"/>
          <p:cNvSpPr/>
          <p:nvPr/>
        </p:nvSpPr>
        <p:spPr>
          <a:xfrm>
            <a:off x="6400800" y="5638800"/>
            <a:ext cx="2133600" cy="457200"/>
          </a:xfrm>
          <a:prstGeom prst="wedgeRoundRectCallout">
            <a:avLst>
              <a:gd name="adj1" fmla="val -6162"/>
              <a:gd name="adj2" fmla="val -176834"/>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Nhấn Open để mở</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2372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7"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1.5 Các thao tác cơ bản</a:t>
            </a:r>
            <a:endParaRPr lang="en-US"/>
          </a:p>
        </p:txBody>
      </p:sp>
      <p:sp>
        <p:nvSpPr>
          <p:cNvPr id="3" name="Content Placeholder 2"/>
          <p:cNvSpPr>
            <a:spLocks noGrp="1"/>
          </p:cNvSpPr>
          <p:nvPr>
            <p:ph idx="1"/>
          </p:nvPr>
        </p:nvSpPr>
        <p:spPr/>
        <p:txBody>
          <a:bodyPr/>
          <a:lstStyle/>
          <a:p>
            <a:pPr marL="0" indent="0">
              <a:buNone/>
            </a:pPr>
            <a:r>
              <a:rPr lang="en-US" sz="2800" b="1" smtClean="0"/>
              <a:t>1.5.1 Nhập nội dung vào tài liệu</a:t>
            </a:r>
          </a:p>
          <a:p>
            <a:pPr marL="914400" lvl="1" indent="-514350">
              <a:buFont typeface="+mj-lt"/>
              <a:buAutoNum type="alphaLcParenR"/>
            </a:pPr>
            <a:r>
              <a:rPr lang="en-US" sz="2400" i="1" smtClean="0"/>
              <a:t>Khái niệm về character, word, sentence</a:t>
            </a:r>
          </a:p>
          <a:p>
            <a:pPr marL="852488" lvl="1" indent="-396875">
              <a:buFont typeface="Courier New" pitchFamily="49" charset="0"/>
              <a:buChar char="o"/>
            </a:pPr>
            <a:r>
              <a:rPr lang="en-US" sz="2400" b="1" smtClean="0"/>
              <a:t>Kí tự (Character): </a:t>
            </a:r>
            <a:r>
              <a:rPr lang="en-US" sz="2400" smtClean="0"/>
              <a:t>Bao gồm các kí tự chữ (a,…, z, A,…, Z) số (0 -&gt;9), kí tự đặc biệt (+,-,@,….) được in ra màn hình.</a:t>
            </a:r>
          </a:p>
          <a:p>
            <a:pPr marL="852488" lvl="1" indent="-396875">
              <a:buFont typeface="Courier New" pitchFamily="49" charset="0"/>
              <a:buChar char="o"/>
            </a:pPr>
            <a:r>
              <a:rPr lang="en-US" sz="2400" b="1" smtClean="0"/>
              <a:t>Từ (Word): </a:t>
            </a:r>
            <a:r>
              <a:rPr lang="en-US" sz="2400" smtClean="0"/>
              <a:t>nhóm kí tự liên tiếp nhau, các từ được ngăn cách nhau bằng </a:t>
            </a:r>
            <a:r>
              <a:rPr lang="en-US" sz="2400"/>
              <a:t>khoảng</a:t>
            </a:r>
            <a:r>
              <a:rPr lang="en-US" sz="2400" smtClean="0"/>
              <a:t> trắng (blank).</a:t>
            </a:r>
          </a:p>
          <a:p>
            <a:pPr marL="852488" lvl="1" indent="-396875">
              <a:buFont typeface="Courier New" pitchFamily="49" charset="0"/>
              <a:buChar char="o"/>
            </a:pPr>
            <a:r>
              <a:rPr lang="en-US" sz="2400" b="1" smtClean="0"/>
              <a:t>Câu (sentence): </a:t>
            </a:r>
            <a:r>
              <a:rPr lang="en-US" sz="2400" smtClean="0"/>
              <a:t>là gồm nhiều từ và phải kết thúc bằng dấu chấm.</a:t>
            </a:r>
            <a:endParaRPr lang="en-US" sz="2400"/>
          </a:p>
        </p:txBody>
      </p:sp>
    </p:spTree>
    <p:extLst>
      <p:ext uri="{BB962C8B-B14F-4D97-AF65-F5344CB8AC3E}">
        <p14:creationId xmlns:p14="http://schemas.microsoft.com/office/powerpoint/2010/main" val="35739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Các thao tác cơ </a:t>
            </a:r>
            <a:r>
              <a:rPr lang="en-US" smtClean="0"/>
              <a:t>bản (tt)</a:t>
            </a:r>
            <a:endParaRPr lang="en-US"/>
          </a:p>
        </p:txBody>
      </p:sp>
      <p:sp>
        <p:nvSpPr>
          <p:cNvPr id="3" name="Content Placeholder 2"/>
          <p:cNvSpPr>
            <a:spLocks noGrp="1"/>
          </p:cNvSpPr>
          <p:nvPr>
            <p:ph idx="1"/>
          </p:nvPr>
        </p:nvSpPr>
        <p:spPr/>
        <p:txBody>
          <a:bodyPr>
            <a:normAutofit/>
          </a:bodyPr>
          <a:lstStyle/>
          <a:p>
            <a:pPr marL="60325" lvl="1" indent="0">
              <a:buNone/>
            </a:pPr>
            <a:r>
              <a:rPr lang="en-US" sz="2400" i="1" smtClean="0"/>
              <a:t>b) </a:t>
            </a:r>
            <a:r>
              <a:rPr lang="en-US" i="1" smtClean="0"/>
              <a:t>Khái niệm về line, paragraph, select text, section</a:t>
            </a:r>
          </a:p>
          <a:p>
            <a:pPr lvl="1">
              <a:buFont typeface="Courier New" pitchFamily="49" charset="0"/>
              <a:buChar char="o"/>
            </a:pPr>
            <a:r>
              <a:rPr lang="en-US" sz="2400" b="1" smtClean="0"/>
              <a:t>Dòng</a:t>
            </a:r>
            <a:r>
              <a:rPr lang="en-US" sz="2400" smtClean="0"/>
              <a:t> (line): Tập hợp các từ nằm từ đầu lề trái đến lề phải của màn hình.</a:t>
            </a:r>
          </a:p>
          <a:p>
            <a:pPr lvl="1">
              <a:buFont typeface="Courier New" pitchFamily="49" charset="0"/>
              <a:buChar char="o"/>
            </a:pPr>
            <a:r>
              <a:rPr lang="en-US" sz="2400" b="1" smtClean="0"/>
              <a:t>Đoạn</a:t>
            </a:r>
            <a:r>
              <a:rPr lang="en-US" sz="2400" smtClean="0"/>
              <a:t> (paragraph): Phần văn bản gồm nhiều câu kết thúc bởi dấu Enter.</a:t>
            </a:r>
          </a:p>
          <a:p>
            <a:pPr lvl="1">
              <a:buFont typeface="Courier New" pitchFamily="49" charset="0"/>
              <a:buChar char="o"/>
            </a:pPr>
            <a:r>
              <a:rPr lang="en-US" sz="2400" b="1" smtClean="0"/>
              <a:t>Phân đoạn/chương </a:t>
            </a:r>
            <a:r>
              <a:rPr lang="en-US" sz="2400" smtClean="0"/>
              <a:t>(Section/chapter): Phần văn bản gồm nhiều đoạn có cùng tính chất, có thể định dạng độc lập cho từng phân đoạn.</a:t>
            </a:r>
            <a:endParaRPr lang="en-US" sz="2400"/>
          </a:p>
        </p:txBody>
      </p:sp>
    </p:spTree>
    <p:extLst>
      <p:ext uri="{BB962C8B-B14F-4D97-AF65-F5344CB8AC3E}">
        <p14:creationId xmlns:p14="http://schemas.microsoft.com/office/powerpoint/2010/main" val="142067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Các thao tác cơ bản (tt)</a:t>
            </a:r>
          </a:p>
        </p:txBody>
      </p:sp>
      <p:sp>
        <p:nvSpPr>
          <p:cNvPr id="3" name="Content Placeholder 2"/>
          <p:cNvSpPr>
            <a:spLocks noGrp="1"/>
          </p:cNvSpPr>
          <p:nvPr>
            <p:ph idx="1"/>
          </p:nvPr>
        </p:nvSpPr>
        <p:spPr>
          <a:xfrm>
            <a:off x="457200" y="1524000"/>
            <a:ext cx="8229600" cy="4525963"/>
          </a:xfrm>
        </p:spPr>
        <p:txBody>
          <a:bodyPr>
            <a:normAutofit fontScale="85000" lnSpcReduction="10000"/>
          </a:bodyPr>
          <a:lstStyle/>
          <a:p>
            <a:pPr marL="0" indent="0">
              <a:buNone/>
            </a:pPr>
            <a:r>
              <a:rPr lang="en-US" i="1" smtClean="0"/>
              <a:t>c) Nguyên tắc nhập văn bản</a:t>
            </a:r>
          </a:p>
          <a:p>
            <a:pPr lvl="1" algn="just">
              <a:buFont typeface="Courier New" pitchFamily="49" charset="0"/>
              <a:buChar char="o"/>
            </a:pPr>
            <a:r>
              <a:rPr lang="en-US" smtClean="0"/>
              <a:t>Văn bản luôn được nhập bắt đầu từ lề trái. Chưa cần quan tâm đến định dạng, phần định dạng sẽ thực hiện sau (nhập thô)</a:t>
            </a:r>
          </a:p>
          <a:p>
            <a:pPr lvl="1" algn="just">
              <a:buFont typeface="Courier New" pitchFamily="49" charset="0"/>
              <a:buChar char="o"/>
            </a:pPr>
            <a:r>
              <a:rPr lang="en-US" smtClean="0"/>
              <a:t>Hạn chế nhấn phím </a:t>
            </a:r>
            <a:r>
              <a:rPr lang="en-US" b="1" smtClean="0"/>
              <a:t>Spacebar</a:t>
            </a:r>
            <a:r>
              <a:rPr lang="en-US" smtClean="0"/>
              <a:t> để nhập các kí tự trắng ở đầu dòng hoặc đẩy các kí tự, nói chung không nên tạo nhiều hơn 2 khoảng trắng liền nhau.</a:t>
            </a:r>
          </a:p>
          <a:p>
            <a:pPr lvl="1" algn="just">
              <a:buFont typeface="Courier New" pitchFamily="49" charset="0"/>
              <a:buChar char="o"/>
            </a:pPr>
            <a:r>
              <a:rPr lang="en-US" smtClean="0"/>
              <a:t>Nguyên tắc cuộn từ: khi dòng văn bản đến lề phải, Word sẽ tự động </a:t>
            </a:r>
            <a:r>
              <a:rPr lang="en-US"/>
              <a:t>x</a:t>
            </a:r>
            <a:r>
              <a:rPr lang="en-US" smtClean="0"/>
              <a:t>uống dòng. Nếu 1 từ vượt quá lề phải của văn bản thì cả từ sẽ được chuyển xuống dòng dưới.</a:t>
            </a:r>
          </a:p>
          <a:p>
            <a:pPr lvl="1" algn="just">
              <a:buFont typeface="Courier New" pitchFamily="49" charset="0"/>
              <a:buChar char="o"/>
            </a:pPr>
            <a:r>
              <a:rPr lang="en-US" smtClean="0"/>
              <a:t>Phím </a:t>
            </a:r>
            <a:r>
              <a:rPr lang="en-US" b="1" smtClean="0"/>
              <a:t>Enter</a:t>
            </a:r>
            <a:r>
              <a:rPr lang="en-US" smtClean="0"/>
              <a:t>: Kết thúc một đoạn, qua đoạn mới.</a:t>
            </a:r>
          </a:p>
          <a:p>
            <a:pPr lvl="1" algn="just">
              <a:buFont typeface="Courier New" pitchFamily="49" charset="0"/>
              <a:buChar char="o"/>
            </a:pPr>
            <a:r>
              <a:rPr lang="en-US" b="1" smtClean="0"/>
              <a:t>Shift + Enter</a:t>
            </a:r>
            <a:r>
              <a:rPr lang="en-US" smtClean="0"/>
              <a:t>: Xuống dòng nhưng vẫn ở đoạn cũ.</a:t>
            </a:r>
            <a:endParaRPr lang="en-US"/>
          </a:p>
        </p:txBody>
      </p:sp>
    </p:spTree>
    <p:extLst>
      <p:ext uri="{BB962C8B-B14F-4D97-AF65-F5344CB8AC3E}">
        <p14:creationId xmlns:p14="http://schemas.microsoft.com/office/powerpoint/2010/main" val="6147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Các thao tác cơ bản (tt)</a:t>
            </a:r>
          </a:p>
        </p:txBody>
      </p:sp>
      <p:sp>
        <p:nvSpPr>
          <p:cNvPr id="3" name="Content Placeholder 2"/>
          <p:cNvSpPr>
            <a:spLocks noGrp="1"/>
          </p:cNvSpPr>
          <p:nvPr>
            <p:ph idx="1"/>
          </p:nvPr>
        </p:nvSpPr>
        <p:spPr/>
        <p:txBody>
          <a:bodyPr>
            <a:normAutofit/>
          </a:bodyPr>
          <a:lstStyle/>
          <a:p>
            <a:pPr marL="0" indent="0">
              <a:buNone/>
            </a:pPr>
            <a:r>
              <a:rPr lang="en-US" sz="2800" b="1" smtClean="0"/>
              <a:t>1.5.2. Di chuyển con trỏ văn bản</a:t>
            </a:r>
          </a:p>
          <a:p>
            <a:pPr marL="58738" lvl="1" indent="341313">
              <a:buNone/>
            </a:pPr>
            <a:r>
              <a:rPr lang="en-US" smtClean="0"/>
              <a:t>Trong cửa sổ soạn thảo văn bản, các phím sau dùng để di chuyển con trỏ:</a:t>
            </a:r>
          </a:p>
          <a:p>
            <a:pPr lvl="1">
              <a:buFont typeface="Courier New" pitchFamily="49" charset="0"/>
              <a:buChar char="o"/>
            </a:pPr>
            <a:r>
              <a:rPr lang="en-US"/>
              <a:t>	</a:t>
            </a:r>
            <a:r>
              <a:rPr lang="en-US" sz="2400" b="1" smtClean="0">
                <a:sym typeface="Wingdings"/>
              </a:rPr>
              <a:t>, </a:t>
            </a:r>
            <a:r>
              <a:rPr lang="en-US" sz="2400" smtClean="0">
                <a:sym typeface="Wingdings"/>
              </a:rPr>
              <a:t>: Di chuyển con trỏ lên xuống một dòng</a:t>
            </a:r>
          </a:p>
          <a:p>
            <a:pPr lvl="1">
              <a:buFont typeface="Courier New" pitchFamily="49" charset="0"/>
              <a:buChar char="o"/>
            </a:pPr>
            <a:r>
              <a:rPr lang="en-US" sz="2400">
                <a:sym typeface="Wingdings"/>
              </a:rPr>
              <a:t>	</a:t>
            </a:r>
            <a:r>
              <a:rPr lang="en-US" sz="2400" b="1" smtClean="0">
                <a:sym typeface="Wingdings"/>
              </a:rPr>
              <a:t>, </a:t>
            </a:r>
            <a:r>
              <a:rPr lang="en-US" sz="2400" smtClean="0">
                <a:sym typeface="Wingdings"/>
              </a:rPr>
              <a:t>: Di chuyển con trỏ sang trái/phải 1 kí tự</a:t>
            </a:r>
          </a:p>
          <a:p>
            <a:pPr lvl="1">
              <a:buFont typeface="Courier New" pitchFamily="49" charset="0"/>
              <a:buChar char="o"/>
            </a:pPr>
            <a:r>
              <a:rPr lang="en-US" sz="2400">
                <a:sym typeface="Wingdings"/>
              </a:rPr>
              <a:t>	</a:t>
            </a:r>
            <a:r>
              <a:rPr lang="en-US" sz="2400" b="1" smtClean="0">
                <a:sym typeface="Wingdings"/>
              </a:rPr>
              <a:t>Ctrl + </a:t>
            </a:r>
            <a:r>
              <a:rPr lang="en-US" sz="2400" b="1">
                <a:sym typeface="Wingdings"/>
              </a:rPr>
              <a:t>, </a:t>
            </a:r>
            <a:r>
              <a:rPr lang="en-US" sz="2400" b="1" smtClean="0">
                <a:sym typeface="Wingdings"/>
              </a:rPr>
              <a:t></a:t>
            </a:r>
            <a:r>
              <a:rPr lang="en-US" sz="2400" smtClean="0">
                <a:sym typeface="Wingdings"/>
              </a:rPr>
              <a:t>: Di chuyển con trỏ sang trái hoặc phải 1 từ</a:t>
            </a:r>
          </a:p>
          <a:p>
            <a:pPr lvl="1">
              <a:buFont typeface="Courier New" pitchFamily="49" charset="0"/>
              <a:buChar char="o"/>
            </a:pPr>
            <a:r>
              <a:rPr lang="en-US" sz="2400">
                <a:sym typeface="Wingdings"/>
              </a:rPr>
              <a:t>	</a:t>
            </a:r>
            <a:r>
              <a:rPr lang="en-US" sz="2400" b="1" smtClean="0">
                <a:sym typeface="Wingdings"/>
              </a:rPr>
              <a:t>Home, end</a:t>
            </a:r>
            <a:r>
              <a:rPr lang="en-US" sz="2400" smtClean="0">
                <a:sym typeface="Wingdings"/>
              </a:rPr>
              <a:t>: Di chuyển con trỏ về đầu/cuối 1 dòng hiện hành</a:t>
            </a:r>
          </a:p>
          <a:p>
            <a:pPr lvl="1">
              <a:buFont typeface="Courier New" pitchFamily="49" charset="0"/>
              <a:buChar char="o"/>
            </a:pPr>
            <a:r>
              <a:rPr lang="en-US" sz="2400" b="1" smtClean="0">
                <a:sym typeface="Wingdings"/>
              </a:rPr>
              <a:t>Ctrl + Home/End</a:t>
            </a:r>
            <a:r>
              <a:rPr lang="en-US" sz="2400" smtClean="0">
                <a:sym typeface="Wingdings"/>
              </a:rPr>
              <a:t>: về đầu hoặc cuối tài liệu</a:t>
            </a:r>
            <a:endParaRPr lang="en-US" sz="2400"/>
          </a:p>
          <a:p>
            <a:pPr marL="0" indent="0">
              <a:buNone/>
            </a:pPr>
            <a:endParaRPr lang="en-US"/>
          </a:p>
        </p:txBody>
      </p:sp>
    </p:spTree>
    <p:extLst>
      <p:ext uri="{BB962C8B-B14F-4D97-AF65-F5344CB8AC3E}">
        <p14:creationId xmlns:p14="http://schemas.microsoft.com/office/powerpoint/2010/main" val="270002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00B050"/>
                </a:solidFill>
              </a:rPr>
              <a:t>Nội dung</a:t>
            </a:r>
            <a:endParaRPr lang="en-US" b="1">
              <a:solidFill>
                <a:srgbClr val="00B050"/>
              </a:solidFill>
            </a:endParaRPr>
          </a:p>
        </p:txBody>
      </p:sp>
      <p:sp>
        <p:nvSpPr>
          <p:cNvPr id="3" name="Content Placeholder 2"/>
          <p:cNvSpPr>
            <a:spLocks noGrp="1"/>
          </p:cNvSpPr>
          <p:nvPr>
            <p:ph idx="1"/>
          </p:nvPr>
        </p:nvSpPr>
        <p:spPr/>
        <p:txBody>
          <a:bodyPr>
            <a:normAutofit/>
          </a:bodyPr>
          <a:lstStyle/>
          <a:p>
            <a:pPr marL="514350" indent="-514350">
              <a:buAutoNum type="arabicPeriod"/>
            </a:pPr>
            <a:r>
              <a:rPr lang="en-US" dirty="0"/>
              <a:t>GIỚI THIỆU PHẦN MỀM MICROSOFT </a:t>
            </a:r>
            <a:r>
              <a:rPr lang="en-US" dirty="0" smtClean="0"/>
              <a:t>WORD</a:t>
            </a:r>
          </a:p>
          <a:p>
            <a:pPr marL="514350" indent="-514350">
              <a:buAutoNum type="arabicPeriod"/>
            </a:pPr>
            <a:r>
              <a:rPr lang="en-US" dirty="0" err="1" smtClean="0"/>
              <a:t>Định</a:t>
            </a:r>
            <a:r>
              <a:rPr lang="en-US" dirty="0" smtClean="0"/>
              <a:t> </a:t>
            </a:r>
            <a:r>
              <a:rPr lang="en-US" dirty="0" err="1" smtClean="0"/>
              <a:t>dạng</a:t>
            </a:r>
            <a:r>
              <a:rPr lang="en-US" dirty="0" smtClean="0"/>
              <a:t> </a:t>
            </a:r>
            <a:r>
              <a:rPr lang="en-US" dirty="0" err="1" smtClean="0"/>
              <a:t>văn</a:t>
            </a:r>
            <a:r>
              <a:rPr lang="en-US" dirty="0" smtClean="0"/>
              <a:t> </a:t>
            </a:r>
            <a:r>
              <a:rPr lang="en-US" dirty="0" err="1" smtClean="0"/>
              <a:t>bản</a:t>
            </a:r>
            <a:r>
              <a:rPr lang="en-US" dirty="0" smtClean="0"/>
              <a:t> &amp; </a:t>
            </a:r>
            <a:r>
              <a:rPr lang="en-US" dirty="0" err="1" smtClean="0"/>
              <a:t>Chèn</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endParaRPr lang="en-US" dirty="0" smtClean="0"/>
          </a:p>
          <a:p>
            <a:pPr marL="514350" indent="-514350">
              <a:buAutoNum type="arabicPeriod"/>
            </a:pPr>
            <a:r>
              <a:rPr lang="en-US" dirty="0" err="1" smtClean="0"/>
              <a:t>Bảng</a:t>
            </a:r>
            <a:r>
              <a:rPr lang="en-US" dirty="0" smtClean="0"/>
              <a:t> </a:t>
            </a:r>
            <a:r>
              <a:rPr lang="en-US" dirty="0" err="1" smtClean="0"/>
              <a:t>biểu</a:t>
            </a:r>
            <a:r>
              <a:rPr lang="en-US" dirty="0" smtClean="0"/>
              <a:t> (Table)</a:t>
            </a:r>
          </a:p>
          <a:p>
            <a:pPr marL="514350" indent="-514350">
              <a:buAutoNum type="arabicPeriod"/>
            </a:pPr>
            <a:r>
              <a:rPr lang="en-US" dirty="0" smtClean="0"/>
              <a:t>Style &amp; </a:t>
            </a:r>
            <a:r>
              <a:rPr lang="en-US" dirty="0" err="1" smtClean="0"/>
              <a:t>Mục</a:t>
            </a:r>
            <a:r>
              <a:rPr lang="en-US" dirty="0" smtClean="0"/>
              <a:t> </a:t>
            </a:r>
            <a:r>
              <a:rPr lang="en-US" dirty="0" err="1" smtClean="0"/>
              <a:t>lục</a:t>
            </a:r>
            <a:r>
              <a:rPr lang="en-US" dirty="0" smtClean="0"/>
              <a:t> &amp; </a:t>
            </a:r>
            <a:r>
              <a:rPr lang="en-US" dirty="0" err="1" smtClean="0"/>
              <a:t>Chú</a:t>
            </a:r>
            <a:r>
              <a:rPr lang="en-US" dirty="0" smtClean="0"/>
              <a:t> </a:t>
            </a:r>
            <a:r>
              <a:rPr lang="en-US" dirty="0" err="1" smtClean="0"/>
              <a:t>thích</a:t>
            </a:r>
            <a:endParaRPr lang="en-US" dirty="0" smtClean="0"/>
          </a:p>
          <a:p>
            <a:pPr marL="514350" indent="-514350">
              <a:buAutoNum type="arabicPeriod"/>
            </a:pPr>
            <a:r>
              <a:rPr lang="en-US" dirty="0" err="1" smtClean="0"/>
              <a:t>Trộn</a:t>
            </a:r>
            <a:r>
              <a:rPr lang="en-US" dirty="0" smtClean="0"/>
              <a:t> </a:t>
            </a:r>
            <a:r>
              <a:rPr lang="en-US" dirty="0" err="1" smtClean="0"/>
              <a:t>thư</a:t>
            </a:r>
            <a:r>
              <a:rPr lang="en-US" dirty="0" smtClean="0"/>
              <a:t> (Mail Merge)</a:t>
            </a:r>
          </a:p>
          <a:p>
            <a:pPr marL="514350" indent="-514350">
              <a:buAutoNum type="arabicPeriod"/>
            </a:pPr>
            <a:r>
              <a:rPr lang="en-US" dirty="0" err="1" smtClean="0"/>
              <a:t>Thiết</a:t>
            </a:r>
            <a:r>
              <a:rPr lang="en-US" dirty="0" smtClean="0"/>
              <a:t> </a:t>
            </a:r>
            <a:r>
              <a:rPr lang="en-US" dirty="0" err="1" smtClean="0"/>
              <a:t>lập</a:t>
            </a:r>
            <a:r>
              <a:rPr lang="en-US" dirty="0" smtClean="0"/>
              <a:t> </a:t>
            </a:r>
            <a:r>
              <a:rPr lang="en-US" dirty="0" err="1" smtClean="0"/>
              <a:t>trang</a:t>
            </a:r>
            <a:r>
              <a:rPr lang="en-US" dirty="0" smtClean="0"/>
              <a:t> &amp; In </a:t>
            </a:r>
            <a:r>
              <a:rPr lang="en-US" dirty="0" err="1" smtClean="0"/>
              <a:t>ấn</a:t>
            </a:r>
            <a:r>
              <a:rPr lang="en-US" dirty="0" smtClean="0"/>
              <a:t> &amp; </a:t>
            </a:r>
            <a:r>
              <a:rPr lang="en-US" dirty="0" err="1" smtClean="0"/>
              <a:t>Kết</a:t>
            </a:r>
            <a:r>
              <a:rPr lang="en-US" dirty="0" smtClean="0"/>
              <a:t> </a:t>
            </a:r>
            <a:r>
              <a:rPr lang="en-US" dirty="0" err="1" smtClean="0"/>
              <a:t>xuất</a:t>
            </a:r>
            <a:endParaRPr lang="en-US" dirty="0" smtClean="0"/>
          </a:p>
        </p:txBody>
      </p:sp>
    </p:spTree>
    <p:extLst>
      <p:ext uri="{BB962C8B-B14F-4D97-AF65-F5344CB8AC3E}">
        <p14:creationId xmlns:p14="http://schemas.microsoft.com/office/powerpoint/2010/main" val="38793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ircle(in)">
                                      <p:cBhvr>
                                        <p:cTn id="3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Các thao tác cơ bản (tt)</a:t>
            </a:r>
          </a:p>
        </p:txBody>
      </p:sp>
      <p:sp>
        <p:nvSpPr>
          <p:cNvPr id="3" name="Content Placeholder 2"/>
          <p:cNvSpPr>
            <a:spLocks noGrp="1"/>
          </p:cNvSpPr>
          <p:nvPr>
            <p:ph idx="1"/>
          </p:nvPr>
        </p:nvSpPr>
        <p:spPr/>
        <p:txBody>
          <a:bodyPr>
            <a:normAutofit/>
          </a:bodyPr>
          <a:lstStyle/>
          <a:p>
            <a:pPr marL="0" indent="0">
              <a:buNone/>
            </a:pPr>
            <a:r>
              <a:rPr lang="en-US" sz="2800" b="1" smtClean="0"/>
              <a:t>1.5.3 Thao tác trên khối văn bản</a:t>
            </a:r>
          </a:p>
          <a:p>
            <a:pPr marL="0" indent="0">
              <a:buNone/>
            </a:pPr>
            <a:r>
              <a:rPr lang="en-US" sz="2400" b="1" i="1" smtClean="0"/>
              <a:t>Sao chép khối</a:t>
            </a:r>
            <a:r>
              <a:rPr lang="en-US" sz="2400" i="1" smtClean="0"/>
              <a:t>:</a:t>
            </a:r>
            <a:r>
              <a:rPr lang="en-US" sz="2400" smtClean="0"/>
              <a:t> Chọn khối văn bản cần sao chép và thực hiện các bước:</a:t>
            </a:r>
          </a:p>
          <a:p>
            <a:pPr lvl="2">
              <a:buFont typeface="Wingdings" pitchFamily="2" charset="2"/>
              <a:buChar char="q"/>
            </a:pPr>
            <a:r>
              <a:rPr lang="en-US" smtClean="0"/>
              <a:t>B1: Gọi lệnh Copy bằng một trong các cách:</a:t>
            </a:r>
          </a:p>
          <a:p>
            <a:pPr lvl="3">
              <a:buFont typeface="Courier New" pitchFamily="49" charset="0"/>
              <a:buChar char="o"/>
            </a:pPr>
            <a:r>
              <a:rPr lang="en-US" smtClean="0"/>
              <a:t>C1: Edit -&gt; copy</a:t>
            </a:r>
          </a:p>
          <a:p>
            <a:pPr lvl="3">
              <a:buFont typeface="Courier New" pitchFamily="49" charset="0"/>
              <a:buChar char="o"/>
            </a:pPr>
            <a:r>
              <a:rPr lang="en-US" smtClean="0"/>
              <a:t>C2: Kích chuột phải chọn Copy</a:t>
            </a:r>
          </a:p>
          <a:p>
            <a:pPr lvl="3">
              <a:buFont typeface="Courier New" pitchFamily="49" charset="0"/>
              <a:buChar char="o"/>
            </a:pPr>
            <a:r>
              <a:rPr lang="en-US" smtClean="0"/>
              <a:t>C3: Ctrl+C</a:t>
            </a:r>
          </a:p>
          <a:p>
            <a:pPr lvl="2">
              <a:buFont typeface="Wingdings" pitchFamily="2" charset="2"/>
              <a:buChar char="q"/>
            </a:pPr>
            <a:r>
              <a:rPr lang="en-US" smtClean="0"/>
              <a:t>B2: Di chuyển con trỏ tới vùng đích</a:t>
            </a:r>
          </a:p>
          <a:p>
            <a:pPr marL="0" indent="0">
              <a:buNone/>
            </a:pPr>
            <a:endParaRPr lang="en-US"/>
          </a:p>
        </p:txBody>
      </p:sp>
    </p:spTree>
    <p:extLst>
      <p:ext uri="{BB962C8B-B14F-4D97-AF65-F5344CB8AC3E}">
        <p14:creationId xmlns:p14="http://schemas.microsoft.com/office/powerpoint/2010/main" val="425873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Các thao tác cơ bản (tt)</a:t>
            </a:r>
          </a:p>
        </p:txBody>
      </p:sp>
      <p:sp>
        <p:nvSpPr>
          <p:cNvPr id="3" name="Content Placeholder 2"/>
          <p:cNvSpPr>
            <a:spLocks noGrp="1"/>
          </p:cNvSpPr>
          <p:nvPr>
            <p:ph idx="1"/>
          </p:nvPr>
        </p:nvSpPr>
        <p:spPr/>
        <p:txBody>
          <a:bodyPr/>
          <a:lstStyle/>
          <a:p>
            <a:pPr lvl="1">
              <a:buFont typeface="Wingdings" pitchFamily="2" charset="2"/>
              <a:buChar char="q"/>
            </a:pPr>
            <a:r>
              <a:rPr lang="en-US" smtClean="0"/>
              <a:t>B3: Gọi lệnh Paste bằng 1 trong các cách:</a:t>
            </a:r>
          </a:p>
          <a:p>
            <a:pPr lvl="2">
              <a:buFont typeface="Courier New" pitchFamily="49" charset="0"/>
              <a:buChar char="o"/>
            </a:pPr>
            <a:r>
              <a:rPr lang="en-US" smtClean="0"/>
              <a:t>C1: Edit  -&gt; Paste</a:t>
            </a:r>
            <a:endParaRPr lang="en-US"/>
          </a:p>
          <a:p>
            <a:pPr lvl="2">
              <a:buFont typeface="Courier New" pitchFamily="49" charset="0"/>
              <a:buChar char="o"/>
            </a:pPr>
            <a:r>
              <a:rPr lang="en-US" smtClean="0"/>
              <a:t>C2: Kích nút Patse</a:t>
            </a:r>
          </a:p>
          <a:p>
            <a:pPr lvl="2">
              <a:buFont typeface="Courier New" pitchFamily="49" charset="0"/>
              <a:buChar char="o"/>
            </a:pPr>
            <a:r>
              <a:rPr lang="en-US" smtClean="0"/>
              <a:t>C3: Kích chuột phải chọn Paste </a:t>
            </a:r>
          </a:p>
          <a:p>
            <a:pPr lvl="2">
              <a:buFont typeface="Courier New" pitchFamily="49" charset="0"/>
              <a:buChar char="o"/>
            </a:pPr>
            <a:r>
              <a:rPr lang="en-US" smtClean="0"/>
              <a:t>C4: Ctrl+V</a:t>
            </a:r>
          </a:p>
        </p:txBody>
      </p:sp>
    </p:spTree>
    <p:extLst>
      <p:ext uri="{BB962C8B-B14F-4D97-AF65-F5344CB8AC3E}">
        <p14:creationId xmlns:p14="http://schemas.microsoft.com/office/powerpoint/2010/main" val="246825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Các thao tác cơ bản (tt)</a:t>
            </a:r>
          </a:p>
        </p:txBody>
      </p:sp>
      <p:sp>
        <p:nvSpPr>
          <p:cNvPr id="3" name="Content Placeholder 2"/>
          <p:cNvSpPr>
            <a:spLocks noGrp="1"/>
          </p:cNvSpPr>
          <p:nvPr>
            <p:ph idx="1"/>
          </p:nvPr>
        </p:nvSpPr>
        <p:spPr/>
        <p:txBody>
          <a:bodyPr>
            <a:normAutofit/>
          </a:bodyPr>
          <a:lstStyle/>
          <a:p>
            <a:pPr marL="0" indent="693738">
              <a:buNone/>
            </a:pPr>
            <a:r>
              <a:rPr lang="en-US" sz="2600" b="1" i="1" dirty="0" err="1" smtClean="0"/>
              <a:t>Xóa</a:t>
            </a:r>
            <a:r>
              <a:rPr lang="en-US" sz="2600" b="1" i="1" dirty="0" smtClean="0"/>
              <a:t> </a:t>
            </a:r>
            <a:r>
              <a:rPr lang="en-US" sz="2600" b="1" i="1" dirty="0" err="1" smtClean="0"/>
              <a:t>khối</a:t>
            </a:r>
            <a:r>
              <a:rPr lang="en-US" sz="2600" b="1" i="1" dirty="0" smtClean="0"/>
              <a:t> </a:t>
            </a:r>
            <a:r>
              <a:rPr lang="en-US" sz="2600" b="1" i="1" err="1" smtClean="0"/>
              <a:t>văn</a:t>
            </a:r>
            <a:r>
              <a:rPr lang="en-US" sz="2600" b="1" i="1" smtClean="0"/>
              <a:t> bản</a:t>
            </a:r>
            <a:r>
              <a:rPr lang="en-US" smtClean="0"/>
              <a:t>: Chọn </a:t>
            </a:r>
            <a:r>
              <a:rPr lang="en-US" dirty="0" err="1" smtClean="0"/>
              <a:t>khối</a:t>
            </a:r>
            <a:r>
              <a:rPr lang="en-US" dirty="0" smtClean="0"/>
              <a:t> </a:t>
            </a:r>
            <a:r>
              <a:rPr lang="en-US" dirty="0" err="1" smtClean="0"/>
              <a:t>văn</a:t>
            </a:r>
            <a:r>
              <a:rPr lang="en-US" dirty="0" smtClean="0"/>
              <a:t> </a:t>
            </a:r>
            <a:r>
              <a:rPr lang="en-US" dirty="0" err="1" smtClean="0"/>
              <a:t>bản</a:t>
            </a:r>
            <a:r>
              <a:rPr lang="en-US" dirty="0" smtClean="0"/>
              <a:t> </a:t>
            </a:r>
            <a:r>
              <a:rPr lang="en-US" dirty="0" err="1" smtClean="0"/>
              <a:t>cần</a:t>
            </a:r>
            <a:r>
              <a:rPr lang="en-US" dirty="0" smtClean="0"/>
              <a:t> </a:t>
            </a:r>
            <a:r>
              <a:rPr lang="en-US" dirty="0" err="1" smtClean="0"/>
              <a:t>xóa</a:t>
            </a:r>
            <a:r>
              <a:rPr lang="en-US" dirty="0" smtClean="0"/>
              <a:t>, </a:t>
            </a:r>
            <a:r>
              <a:rPr lang="en-US" dirty="0" err="1" smtClean="0"/>
              <a:t>nhấn</a:t>
            </a:r>
            <a:r>
              <a:rPr lang="en-US" dirty="0" smtClean="0"/>
              <a:t> </a:t>
            </a:r>
            <a:r>
              <a:rPr lang="en-US" dirty="0" err="1" smtClean="0"/>
              <a:t>phím</a:t>
            </a:r>
            <a:r>
              <a:rPr lang="en-US" dirty="0" smtClean="0"/>
              <a:t> </a:t>
            </a:r>
            <a:r>
              <a:rPr lang="en-US" b="1" dirty="0" smtClean="0"/>
              <a:t>Delete </a:t>
            </a:r>
            <a:r>
              <a:rPr lang="en-US" dirty="0" err="1" smtClean="0"/>
              <a:t>hoặc</a:t>
            </a:r>
            <a:r>
              <a:rPr lang="en-US" dirty="0" smtClean="0"/>
              <a:t> </a:t>
            </a:r>
            <a:r>
              <a:rPr lang="en-US" dirty="0" err="1" smtClean="0"/>
              <a:t>có</a:t>
            </a:r>
            <a:r>
              <a:rPr lang="en-US" dirty="0" smtClean="0"/>
              <a:t> </a:t>
            </a:r>
            <a:r>
              <a:rPr lang="en-US" dirty="0" err="1" smtClean="0"/>
              <a:t>thể</a:t>
            </a:r>
            <a:r>
              <a:rPr lang="en-US" dirty="0" smtClean="0"/>
              <a:t> </a:t>
            </a:r>
            <a:r>
              <a:rPr lang="en-US" dirty="0" err="1" smtClean="0"/>
              <a:t>dùng</a:t>
            </a:r>
            <a:r>
              <a:rPr lang="en-US" dirty="0" smtClean="0"/>
              <a:t> </a:t>
            </a:r>
            <a:r>
              <a:rPr lang="en-US" dirty="0" err="1" smtClean="0"/>
              <a:t>phím</a:t>
            </a:r>
            <a:r>
              <a:rPr lang="en-US" dirty="0" smtClean="0"/>
              <a:t> </a:t>
            </a:r>
            <a:r>
              <a:rPr lang="en-US" dirty="0" err="1" smtClean="0"/>
              <a:t>hoặc</a:t>
            </a:r>
            <a:r>
              <a:rPr lang="en-US" dirty="0" smtClean="0"/>
              <a:t> </a:t>
            </a:r>
            <a:r>
              <a:rPr lang="en-US" dirty="0" err="1" smtClean="0"/>
              <a:t>tổ</a:t>
            </a:r>
            <a:r>
              <a:rPr lang="en-US" dirty="0" smtClean="0"/>
              <a:t> </a:t>
            </a:r>
            <a:r>
              <a:rPr lang="en-US" dirty="0" err="1" smtClean="0"/>
              <a:t>hợp</a:t>
            </a:r>
            <a:r>
              <a:rPr lang="en-US" dirty="0" smtClean="0"/>
              <a:t> </a:t>
            </a:r>
            <a:r>
              <a:rPr lang="en-US" dirty="0" err="1" smtClean="0"/>
              <a:t>phím</a:t>
            </a:r>
            <a:r>
              <a:rPr lang="en-US" dirty="0" smtClean="0"/>
              <a:t>:</a:t>
            </a:r>
          </a:p>
          <a:p>
            <a:pPr lvl="2">
              <a:buFont typeface="Wingdings" pitchFamily="2" charset="2"/>
              <a:buChar char="q"/>
            </a:pPr>
            <a:r>
              <a:rPr lang="en-US" dirty="0" smtClean="0"/>
              <a:t>Backspace: </a:t>
            </a:r>
            <a:r>
              <a:rPr lang="en-US" dirty="0" err="1" smtClean="0"/>
              <a:t>Xóa</a:t>
            </a:r>
            <a:r>
              <a:rPr lang="en-US" dirty="0" smtClean="0"/>
              <a:t> 1 </a:t>
            </a:r>
            <a:r>
              <a:rPr lang="en-US" dirty="0" err="1" smtClean="0"/>
              <a:t>kí</a:t>
            </a:r>
            <a:r>
              <a:rPr lang="en-US" dirty="0" smtClean="0"/>
              <a:t> </a:t>
            </a:r>
            <a:r>
              <a:rPr lang="en-US" dirty="0" err="1" smtClean="0"/>
              <a:t>tự</a:t>
            </a:r>
            <a:r>
              <a:rPr lang="en-US" dirty="0" smtClean="0"/>
              <a:t> </a:t>
            </a:r>
            <a:r>
              <a:rPr lang="en-US" dirty="0" err="1" smtClean="0"/>
              <a:t>bên</a:t>
            </a:r>
            <a:r>
              <a:rPr lang="en-US" dirty="0" smtClean="0"/>
              <a:t> </a:t>
            </a:r>
            <a:r>
              <a:rPr lang="en-US" dirty="0" err="1" smtClean="0"/>
              <a:t>trái</a:t>
            </a:r>
            <a:r>
              <a:rPr lang="en-US" dirty="0" smtClean="0"/>
              <a:t> con </a:t>
            </a:r>
            <a:r>
              <a:rPr lang="en-US" dirty="0" err="1" smtClean="0"/>
              <a:t>trỏ</a:t>
            </a:r>
            <a:r>
              <a:rPr lang="en-US" dirty="0" smtClean="0"/>
              <a:t> </a:t>
            </a:r>
            <a:r>
              <a:rPr lang="en-US" dirty="0" err="1" smtClean="0"/>
              <a:t>của</a:t>
            </a:r>
            <a:r>
              <a:rPr lang="en-US" dirty="0" smtClean="0"/>
              <a:t> </a:t>
            </a:r>
            <a:r>
              <a:rPr lang="en-US" dirty="0" err="1" smtClean="0"/>
              <a:t>văn</a:t>
            </a:r>
            <a:r>
              <a:rPr lang="en-US" dirty="0" smtClean="0"/>
              <a:t> </a:t>
            </a:r>
            <a:r>
              <a:rPr lang="en-US" dirty="0" err="1" smtClean="0"/>
              <a:t>bản</a:t>
            </a:r>
            <a:endParaRPr lang="en-US" dirty="0" smtClean="0"/>
          </a:p>
          <a:p>
            <a:pPr lvl="2">
              <a:buFont typeface="Wingdings" pitchFamily="2" charset="2"/>
              <a:buChar char="q"/>
            </a:pPr>
            <a:r>
              <a:rPr lang="en-US" dirty="0" smtClean="0"/>
              <a:t>Delete: </a:t>
            </a:r>
            <a:r>
              <a:rPr lang="en-US" dirty="0" err="1" smtClean="0"/>
              <a:t>Xóa</a:t>
            </a:r>
            <a:r>
              <a:rPr lang="en-US" dirty="0" smtClean="0"/>
              <a:t> </a:t>
            </a:r>
            <a:r>
              <a:rPr lang="en-US" dirty="0" err="1" smtClean="0"/>
              <a:t>một</a:t>
            </a:r>
            <a:r>
              <a:rPr lang="en-US" dirty="0" smtClean="0"/>
              <a:t> </a:t>
            </a:r>
            <a:r>
              <a:rPr lang="en-US" dirty="0" err="1" smtClean="0"/>
              <a:t>kí</a:t>
            </a:r>
            <a:r>
              <a:rPr lang="en-US" dirty="0" smtClean="0"/>
              <a:t> </a:t>
            </a:r>
            <a:r>
              <a:rPr lang="en-US" dirty="0" err="1" smtClean="0"/>
              <a:t>tự</a:t>
            </a:r>
            <a:r>
              <a:rPr lang="en-US" dirty="0" smtClean="0"/>
              <a:t> </a:t>
            </a:r>
            <a:r>
              <a:rPr lang="en-US" dirty="0" err="1" smtClean="0"/>
              <a:t>bên</a:t>
            </a:r>
            <a:r>
              <a:rPr lang="en-US" dirty="0" smtClean="0"/>
              <a:t> </a:t>
            </a:r>
            <a:r>
              <a:rPr lang="en-US" dirty="0" err="1" smtClean="0"/>
              <a:t>phải</a:t>
            </a:r>
            <a:r>
              <a:rPr lang="en-US" dirty="0" smtClean="0"/>
              <a:t> </a:t>
            </a:r>
            <a:r>
              <a:rPr lang="en-US" dirty="0" err="1" smtClean="0"/>
              <a:t>của</a:t>
            </a:r>
            <a:r>
              <a:rPr lang="en-US" dirty="0" smtClean="0"/>
              <a:t> </a:t>
            </a:r>
            <a:r>
              <a:rPr lang="en-US" dirty="0" err="1" smtClean="0"/>
              <a:t>văn</a:t>
            </a:r>
            <a:r>
              <a:rPr lang="en-US" dirty="0" smtClean="0"/>
              <a:t> </a:t>
            </a:r>
            <a:r>
              <a:rPr lang="en-US" dirty="0" err="1" smtClean="0"/>
              <a:t>bản</a:t>
            </a:r>
            <a:endParaRPr lang="en-US" dirty="0" smtClean="0"/>
          </a:p>
          <a:p>
            <a:pPr lvl="2">
              <a:buFont typeface="Wingdings" pitchFamily="2" charset="2"/>
              <a:buChar char="q"/>
            </a:pPr>
            <a:r>
              <a:rPr lang="en-US" dirty="0" err="1" smtClean="0"/>
              <a:t>Ctrl+Backspace</a:t>
            </a:r>
            <a:r>
              <a:rPr lang="en-US" dirty="0" smtClean="0"/>
              <a:t>: </a:t>
            </a:r>
            <a:r>
              <a:rPr lang="en-US" dirty="0" err="1" smtClean="0"/>
              <a:t>Xóa</a:t>
            </a:r>
            <a:r>
              <a:rPr lang="en-US" dirty="0" smtClean="0"/>
              <a:t> 1 </a:t>
            </a:r>
            <a:r>
              <a:rPr lang="en-US" dirty="0" err="1" smtClean="0"/>
              <a:t>từ</a:t>
            </a:r>
            <a:r>
              <a:rPr lang="en-US" dirty="0" smtClean="0"/>
              <a:t> </a:t>
            </a:r>
            <a:r>
              <a:rPr lang="en-US" dirty="0" err="1" smtClean="0"/>
              <a:t>bên</a:t>
            </a:r>
            <a:r>
              <a:rPr lang="en-US" dirty="0" smtClean="0"/>
              <a:t> </a:t>
            </a:r>
            <a:r>
              <a:rPr lang="en-US" dirty="0" err="1" smtClean="0"/>
              <a:t>trái</a:t>
            </a:r>
            <a:r>
              <a:rPr lang="en-US" dirty="0" smtClean="0"/>
              <a:t> con </a:t>
            </a:r>
            <a:r>
              <a:rPr lang="en-US" dirty="0" err="1" smtClean="0"/>
              <a:t>trỏ</a:t>
            </a:r>
            <a:r>
              <a:rPr lang="en-US" dirty="0" smtClean="0"/>
              <a:t> </a:t>
            </a:r>
            <a:r>
              <a:rPr lang="en-US" dirty="0" err="1" smtClean="0"/>
              <a:t>của</a:t>
            </a:r>
            <a:r>
              <a:rPr lang="en-US" dirty="0" smtClean="0"/>
              <a:t> </a:t>
            </a:r>
            <a:r>
              <a:rPr lang="en-US" dirty="0" err="1" smtClean="0"/>
              <a:t>vản</a:t>
            </a:r>
            <a:r>
              <a:rPr lang="en-US" dirty="0" smtClean="0"/>
              <a:t> </a:t>
            </a:r>
            <a:r>
              <a:rPr lang="en-US" dirty="0" err="1" smtClean="0"/>
              <a:t>bản</a:t>
            </a:r>
            <a:endParaRPr lang="en-US" dirty="0" smtClean="0"/>
          </a:p>
          <a:p>
            <a:pPr lvl="2">
              <a:buFont typeface="Wingdings" pitchFamily="2" charset="2"/>
              <a:buChar char="q"/>
            </a:pPr>
            <a:r>
              <a:rPr lang="en-US" dirty="0" err="1" smtClean="0"/>
              <a:t>Ctrl+Delete</a:t>
            </a:r>
            <a:r>
              <a:rPr lang="en-US" dirty="0" smtClean="0"/>
              <a:t>: </a:t>
            </a:r>
            <a:r>
              <a:rPr lang="en-US" dirty="0" err="1" smtClean="0"/>
              <a:t>Xóa</a:t>
            </a:r>
            <a:r>
              <a:rPr lang="en-US" dirty="0" smtClean="0"/>
              <a:t> 1 </a:t>
            </a:r>
            <a:r>
              <a:rPr lang="en-US" dirty="0" err="1" smtClean="0"/>
              <a:t>từ</a:t>
            </a:r>
            <a:r>
              <a:rPr lang="en-US" dirty="0" smtClean="0"/>
              <a:t> </a:t>
            </a:r>
            <a:r>
              <a:rPr lang="en-US" dirty="0" err="1" smtClean="0"/>
              <a:t>bên</a:t>
            </a:r>
            <a:r>
              <a:rPr lang="en-US" dirty="0" smtClean="0"/>
              <a:t> </a:t>
            </a:r>
            <a:r>
              <a:rPr lang="en-US" dirty="0" err="1" smtClean="0"/>
              <a:t>phải</a:t>
            </a:r>
            <a:r>
              <a:rPr lang="en-US" dirty="0" smtClean="0"/>
              <a:t> con </a:t>
            </a:r>
            <a:r>
              <a:rPr lang="en-US" dirty="0" err="1" smtClean="0"/>
              <a:t>trỏ</a:t>
            </a:r>
            <a:r>
              <a:rPr lang="en-US" dirty="0" smtClean="0"/>
              <a:t> </a:t>
            </a:r>
            <a:r>
              <a:rPr lang="en-US" dirty="0" err="1" smtClean="0"/>
              <a:t>của</a:t>
            </a:r>
            <a:r>
              <a:rPr lang="en-US" dirty="0" smtClean="0"/>
              <a:t> </a:t>
            </a:r>
            <a:r>
              <a:rPr lang="en-US" dirty="0" err="1" smtClean="0"/>
              <a:t>văn</a:t>
            </a:r>
            <a:r>
              <a:rPr lang="en-US" dirty="0" smtClean="0"/>
              <a:t> </a:t>
            </a:r>
            <a:r>
              <a:rPr lang="en-US" dirty="0" err="1" smtClean="0"/>
              <a:t>bản</a:t>
            </a:r>
            <a:endParaRPr lang="en-US" dirty="0"/>
          </a:p>
        </p:txBody>
      </p:sp>
    </p:spTree>
    <p:extLst>
      <p:ext uri="{BB962C8B-B14F-4D97-AF65-F5344CB8AC3E}">
        <p14:creationId xmlns:p14="http://schemas.microsoft.com/office/powerpoint/2010/main" val="244915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Các thao tác cơ bản (tt)</a:t>
            </a:r>
          </a:p>
        </p:txBody>
      </p:sp>
      <p:sp>
        <p:nvSpPr>
          <p:cNvPr id="3" name="Content Placeholder 2"/>
          <p:cNvSpPr>
            <a:spLocks noGrp="1"/>
          </p:cNvSpPr>
          <p:nvPr>
            <p:ph idx="1"/>
          </p:nvPr>
        </p:nvSpPr>
        <p:spPr/>
        <p:txBody>
          <a:bodyPr>
            <a:normAutofit/>
          </a:bodyPr>
          <a:lstStyle/>
          <a:p>
            <a:pPr marL="0" indent="0">
              <a:buNone/>
            </a:pPr>
            <a:r>
              <a:rPr lang="en-US" sz="2800" b="1" smtClean="0"/>
              <a:t>1.5.4 Chức năng Undo và Redo</a:t>
            </a:r>
          </a:p>
          <a:p>
            <a:pPr lvl="1">
              <a:buFont typeface="Wingdings" pitchFamily="2" charset="2"/>
              <a:buChar char="q"/>
            </a:pPr>
            <a:r>
              <a:rPr lang="en-US" smtClean="0"/>
              <a:t>Undo: Quay lại thao tác trước đó</a:t>
            </a:r>
          </a:p>
          <a:p>
            <a:pPr lvl="2">
              <a:buFont typeface="Courier New" pitchFamily="49" charset="0"/>
              <a:buChar char="o"/>
            </a:pPr>
            <a:r>
              <a:rPr lang="en-US" smtClean="0"/>
              <a:t>C1: Chọn biểu tượng Undo </a:t>
            </a:r>
            <a:r>
              <a:rPr lang="en-US"/>
              <a:t>Quick  Access Toolbar </a:t>
            </a:r>
            <a:endParaRPr lang="en-US" smtClean="0"/>
          </a:p>
          <a:p>
            <a:pPr lvl="2">
              <a:buFont typeface="Courier New" pitchFamily="49" charset="0"/>
              <a:buChar char="o"/>
            </a:pPr>
            <a:r>
              <a:rPr lang="en-US" smtClean="0"/>
              <a:t>C2: Nhấn Tổ hợp phím Ctrl+Z</a:t>
            </a:r>
          </a:p>
          <a:p>
            <a:pPr marL="858838" lvl="3" indent="-342900">
              <a:buFont typeface="Wingdings" pitchFamily="2" charset="2"/>
              <a:buChar char="q"/>
            </a:pPr>
            <a:r>
              <a:rPr lang="en-US" sz="2800" smtClean="0"/>
              <a:t>Redo</a:t>
            </a:r>
            <a:r>
              <a:rPr lang="en-US" sz="2800"/>
              <a:t>: Dùng lệnh hủy </a:t>
            </a:r>
            <a:r>
              <a:rPr lang="en-US" sz="2800" smtClean="0"/>
              <a:t>Undo</a:t>
            </a:r>
          </a:p>
          <a:p>
            <a:pPr lvl="2">
              <a:buFont typeface="Courier New" pitchFamily="49" charset="0"/>
              <a:buChar char="o"/>
            </a:pPr>
            <a:r>
              <a:rPr lang="en-US" smtClean="0"/>
              <a:t>C1: Chọn biểu tượng Redo trên Quick  Access Toolbar</a:t>
            </a:r>
          </a:p>
          <a:p>
            <a:pPr lvl="2">
              <a:buFont typeface="Courier New" pitchFamily="49" charset="0"/>
              <a:buChar char="o"/>
            </a:pPr>
            <a:r>
              <a:rPr lang="en-US" smtClean="0"/>
              <a:t>C2: Ctrl+Y</a:t>
            </a:r>
            <a:endParaRPr lang="en-US"/>
          </a:p>
          <a:p>
            <a:pPr marL="914400" lvl="2" indent="0">
              <a:buNone/>
            </a:pPr>
            <a:r>
              <a:rPr lang="en-US"/>
              <a:t>	</a:t>
            </a:r>
            <a:endParaRPr lang="en-US" smtClean="0"/>
          </a:p>
        </p:txBody>
      </p:sp>
    </p:spTree>
    <p:extLst>
      <p:ext uri="{BB962C8B-B14F-4D97-AF65-F5344CB8AC3E}">
        <p14:creationId xmlns:p14="http://schemas.microsoft.com/office/powerpoint/2010/main" val="3866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 </a:t>
            </a:r>
            <a:r>
              <a:rPr lang="en-US" dirty="0" err="1" smtClean="0"/>
              <a:t>Tìm</a:t>
            </a:r>
            <a:r>
              <a:rPr lang="en-US" dirty="0" smtClean="0"/>
              <a:t> </a:t>
            </a:r>
            <a:r>
              <a:rPr lang="en-US" dirty="0" err="1" smtClean="0"/>
              <a:t>kiếm</a:t>
            </a:r>
            <a:r>
              <a:rPr lang="en-US" dirty="0" smtClean="0"/>
              <a:t> </a:t>
            </a:r>
            <a:r>
              <a:rPr lang="en-US" dirty="0" err="1" smtClean="0"/>
              <a:t>và</a:t>
            </a:r>
            <a:r>
              <a:rPr lang="en-US" dirty="0" smtClean="0"/>
              <a:t> </a:t>
            </a:r>
            <a:r>
              <a:rPr lang="en-US" dirty="0" err="1" smtClean="0"/>
              <a:t>thay</a:t>
            </a:r>
            <a:r>
              <a:rPr lang="en-US" dirty="0" smtClean="0"/>
              <a:t> </a:t>
            </a:r>
            <a:r>
              <a:rPr lang="en-US" dirty="0" err="1" smtClean="0"/>
              <a:t>thế</a:t>
            </a:r>
            <a:endParaRPr lang="en-US" dirty="0"/>
          </a:p>
        </p:txBody>
      </p:sp>
      <p:sp>
        <p:nvSpPr>
          <p:cNvPr id="4" name="Picture Placeholder 3"/>
          <p:cNvSpPr>
            <a:spLocks noGrp="1"/>
          </p:cNvSpPr>
          <p:nvPr>
            <p:ph type="pic" sz="quarter" idx="13"/>
          </p:nvPr>
        </p:nvSpPr>
        <p:spPr/>
      </p:sp>
      <p:sp>
        <p:nvSpPr>
          <p:cNvPr id="3" name="Content Placeholder 2"/>
          <p:cNvSpPr>
            <a:spLocks noGrp="1"/>
          </p:cNvSpPr>
          <p:nvPr>
            <p:ph sz="quarter" idx="14"/>
          </p:nvPr>
        </p:nvSpPr>
        <p:spPr/>
        <p:txBody>
          <a:bodyPr>
            <a:normAutofit/>
          </a:bodyPr>
          <a:lstStyle/>
          <a:p>
            <a:pPr marL="0" indent="0">
              <a:buNone/>
            </a:pPr>
            <a:endParaRPr lang="en-US" dirty="0" smtClean="0"/>
          </a:p>
        </p:txBody>
      </p:sp>
      <p:pic>
        <p:nvPicPr>
          <p:cNvPr id="4098" name="Picture 1"/>
          <p:cNvPicPr>
            <a:picLocks noChangeAspect="1" noChangeArrowheads="1"/>
          </p:cNvPicPr>
          <p:nvPr/>
        </p:nvPicPr>
        <p:blipFill>
          <a:blip r:embed="rId2"/>
          <a:srcRect/>
          <a:stretch>
            <a:fillRect/>
          </a:stretch>
        </p:blipFill>
        <p:spPr bwMode="auto">
          <a:xfrm>
            <a:off x="527050" y="1676400"/>
            <a:ext cx="4121150" cy="3397250"/>
          </a:xfrm>
          <a:prstGeom prst="rect">
            <a:avLst/>
          </a:prstGeom>
          <a:noFill/>
          <a:ln w="9525">
            <a:noFill/>
            <a:miter lim="800000"/>
            <a:headEnd/>
            <a:tailEnd/>
          </a:ln>
        </p:spPr>
      </p:pic>
      <p:pic>
        <p:nvPicPr>
          <p:cNvPr id="4099" name="Picture 1"/>
          <p:cNvPicPr>
            <a:picLocks noChangeAspect="1" noChangeArrowheads="1"/>
          </p:cNvPicPr>
          <p:nvPr/>
        </p:nvPicPr>
        <p:blipFill>
          <a:blip r:embed="rId3"/>
          <a:srcRect/>
          <a:stretch>
            <a:fillRect/>
          </a:stretch>
        </p:blipFill>
        <p:spPr bwMode="auto">
          <a:xfrm>
            <a:off x="4800600" y="1676400"/>
            <a:ext cx="3859213" cy="3194050"/>
          </a:xfrm>
          <a:prstGeom prst="rect">
            <a:avLst/>
          </a:prstGeom>
          <a:noFill/>
          <a:ln w="9525">
            <a:noFill/>
            <a:miter lim="800000"/>
            <a:headEnd/>
            <a:tailEnd/>
          </a:ln>
        </p:spPr>
      </p:pic>
    </p:spTree>
    <p:extLst>
      <p:ext uri="{BB962C8B-B14F-4D97-AF65-F5344CB8AC3E}">
        <p14:creationId xmlns:p14="http://schemas.microsoft.com/office/powerpoint/2010/main" val="3866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 </a:t>
            </a:r>
            <a:r>
              <a:rPr lang="en-US" dirty="0" err="1" smtClean="0"/>
              <a:t>Định</a:t>
            </a:r>
            <a:r>
              <a:rPr lang="en-US" dirty="0" smtClean="0"/>
              <a:t> </a:t>
            </a:r>
            <a:r>
              <a:rPr lang="en-US" dirty="0" err="1" smtClean="0"/>
              <a:t>dạng</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endParaRPr lang="en-US" dirty="0"/>
          </a:p>
        </p:txBody>
      </p:sp>
      <p:sp>
        <p:nvSpPr>
          <p:cNvPr id="3" name="Content Placeholder 2"/>
          <p:cNvSpPr>
            <a:spLocks noGrp="1"/>
          </p:cNvSpPr>
          <p:nvPr>
            <p:ph idx="1"/>
          </p:nvPr>
        </p:nvSpPr>
        <p:spPr/>
        <p:txBody>
          <a:bodyPr numCol="1">
            <a:normAutofit/>
          </a:bodyPr>
          <a:lstStyle/>
          <a:p>
            <a:pPr>
              <a:buFont typeface="Courier New" pitchFamily="49" charset="0"/>
              <a:buChar char="o"/>
            </a:pPr>
            <a:r>
              <a:rPr lang="en-US" sz="2800" dirty="0" err="1" smtClean="0"/>
              <a:t>Định</a:t>
            </a:r>
            <a:r>
              <a:rPr lang="en-US" sz="2800" dirty="0" smtClean="0"/>
              <a:t> </a:t>
            </a:r>
            <a:r>
              <a:rPr lang="en-US" sz="2800" dirty="0" err="1" smtClean="0"/>
              <a:t>dạng</a:t>
            </a:r>
            <a:r>
              <a:rPr lang="en-US" sz="2800" dirty="0" smtClean="0"/>
              <a:t> Font</a:t>
            </a:r>
          </a:p>
          <a:p>
            <a:pPr>
              <a:buFont typeface="Courier New" pitchFamily="49" charset="0"/>
              <a:buChar char="o"/>
            </a:pPr>
            <a:r>
              <a:rPr lang="en-US" sz="2800" dirty="0" err="1" smtClean="0"/>
              <a:t>Định</a:t>
            </a:r>
            <a:r>
              <a:rPr lang="en-US" sz="2800" dirty="0" smtClean="0"/>
              <a:t> </a:t>
            </a:r>
            <a:r>
              <a:rPr lang="en-US" sz="2800" dirty="0" err="1" smtClean="0"/>
              <a:t>dạng</a:t>
            </a:r>
            <a:r>
              <a:rPr lang="en-US" sz="2800" dirty="0" smtClean="0"/>
              <a:t> </a:t>
            </a:r>
            <a:r>
              <a:rPr lang="en-US" sz="2800" dirty="0" err="1" smtClean="0"/>
              <a:t>đoạn</a:t>
            </a:r>
            <a:endParaRPr lang="en-US" sz="2800" dirty="0" smtClean="0"/>
          </a:p>
          <a:p>
            <a:pPr>
              <a:buFont typeface="Courier New" pitchFamily="49" charset="0"/>
              <a:buChar char="o"/>
            </a:pPr>
            <a:r>
              <a:rPr lang="en-US" sz="2800" dirty="0" err="1" smtClean="0"/>
              <a:t>Thiết</a:t>
            </a:r>
            <a:r>
              <a:rPr lang="en-US" sz="2800" dirty="0" smtClean="0"/>
              <a:t> </a:t>
            </a:r>
            <a:r>
              <a:rPr lang="en-US" sz="2800" dirty="0" err="1" smtClean="0"/>
              <a:t>lập</a:t>
            </a:r>
            <a:r>
              <a:rPr lang="en-US" sz="2800" dirty="0" smtClean="0"/>
              <a:t> Tab</a:t>
            </a:r>
          </a:p>
          <a:p>
            <a:pPr>
              <a:buFont typeface="Courier New" pitchFamily="49" charset="0"/>
              <a:buChar char="o"/>
            </a:pPr>
            <a:r>
              <a:rPr lang="en-US" sz="2800" dirty="0" err="1" smtClean="0"/>
              <a:t>Thiết</a:t>
            </a:r>
            <a:r>
              <a:rPr lang="en-US" sz="2800" dirty="0" smtClean="0"/>
              <a:t> </a:t>
            </a:r>
            <a:r>
              <a:rPr lang="en-US" sz="2800" dirty="0" err="1" smtClean="0"/>
              <a:t>lập</a:t>
            </a:r>
            <a:r>
              <a:rPr lang="en-US" sz="2800" dirty="0" smtClean="0"/>
              <a:t> Bullets &amp; Numbering</a:t>
            </a:r>
          </a:p>
          <a:p>
            <a:pPr>
              <a:buFont typeface="Courier New" pitchFamily="49" charset="0"/>
              <a:buChar char="o"/>
            </a:pPr>
            <a:r>
              <a:rPr lang="en-US" sz="2800" dirty="0" err="1" smtClean="0"/>
              <a:t>Chia</a:t>
            </a:r>
            <a:r>
              <a:rPr lang="en-US" sz="2800" dirty="0" smtClean="0"/>
              <a:t> </a:t>
            </a:r>
            <a:r>
              <a:rPr lang="en-US" sz="2800" dirty="0" err="1" smtClean="0"/>
              <a:t>cột</a:t>
            </a:r>
            <a:r>
              <a:rPr lang="en-US" sz="2800" dirty="0" smtClean="0"/>
              <a:t> </a:t>
            </a:r>
            <a:r>
              <a:rPr lang="en-US" sz="2800" dirty="0" err="1" smtClean="0"/>
              <a:t>báo</a:t>
            </a:r>
            <a:endParaRPr lang="en-US" sz="2800" dirty="0" smtClean="0"/>
          </a:p>
          <a:p>
            <a:pPr>
              <a:buFont typeface="Courier New" pitchFamily="49" charset="0"/>
              <a:buChar char="o"/>
            </a:pPr>
            <a:r>
              <a:rPr lang="en-US" sz="2800" dirty="0" err="1" smtClean="0"/>
              <a:t>Tạo</a:t>
            </a:r>
            <a:r>
              <a:rPr lang="en-US" sz="2800" dirty="0" smtClean="0"/>
              <a:t> </a:t>
            </a:r>
            <a:r>
              <a:rPr lang="en-US" sz="2800" dirty="0" err="1" smtClean="0"/>
              <a:t>chữ</a:t>
            </a:r>
            <a:r>
              <a:rPr lang="en-US" sz="2800" dirty="0" smtClean="0"/>
              <a:t> </a:t>
            </a:r>
            <a:r>
              <a:rPr lang="en-US" sz="2800" dirty="0" err="1" smtClean="0"/>
              <a:t>hoa</a:t>
            </a:r>
            <a:r>
              <a:rPr lang="en-US" sz="2800" dirty="0" smtClean="0"/>
              <a:t> </a:t>
            </a:r>
            <a:r>
              <a:rPr lang="en-US" sz="2800" dirty="0" err="1" smtClean="0"/>
              <a:t>đầu</a:t>
            </a:r>
            <a:r>
              <a:rPr lang="en-US" sz="2800" dirty="0" smtClean="0"/>
              <a:t> </a:t>
            </a:r>
            <a:r>
              <a:rPr lang="en-US" sz="2800" dirty="0" err="1" smtClean="0"/>
              <a:t>đoạn</a:t>
            </a:r>
            <a:r>
              <a:rPr lang="en-US" sz="2800" dirty="0" smtClean="0"/>
              <a:t> (Drop Cap)</a:t>
            </a:r>
          </a:p>
          <a:p>
            <a:pPr>
              <a:buFont typeface="Courier New" pitchFamily="49" charset="0"/>
              <a:buChar char="o"/>
            </a:pPr>
            <a:endParaRPr lang="en-US" sz="2400" dirty="0" smtClean="0"/>
          </a:p>
        </p:txBody>
      </p:sp>
    </p:spTree>
    <p:extLst>
      <p:ext uri="{BB962C8B-B14F-4D97-AF65-F5344CB8AC3E}">
        <p14:creationId xmlns:p14="http://schemas.microsoft.com/office/powerpoint/2010/main" val="14680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2.1 Định dạng </a:t>
            </a:r>
            <a:r>
              <a:rPr lang="en-US" smtClean="0"/>
              <a:t>Font</a:t>
            </a:r>
            <a:endParaRPr lang="en-US"/>
          </a:p>
        </p:txBody>
      </p:sp>
      <p:sp>
        <p:nvSpPr>
          <p:cNvPr id="3" name="Content Placeholder 2"/>
          <p:cNvSpPr>
            <a:spLocks noGrp="1"/>
          </p:cNvSpPr>
          <p:nvPr>
            <p:ph idx="1"/>
          </p:nvPr>
        </p:nvSpPr>
        <p:spPr>
          <a:xfrm>
            <a:off x="457200" y="1600200"/>
            <a:ext cx="8153400" cy="4525963"/>
          </a:xfrm>
        </p:spPr>
        <p:txBody>
          <a:bodyPr/>
          <a:lstStyle/>
          <a:p>
            <a:pPr marL="0" indent="115888">
              <a:buNone/>
            </a:pPr>
            <a:r>
              <a:rPr lang="en-US" sz="2800" b="1" smtClean="0"/>
              <a:t>2.1.1 Định dạng Font bằng thanh công cụ</a:t>
            </a:r>
          </a:p>
          <a:p>
            <a:pPr marL="0" indent="0">
              <a:buNone/>
            </a:pP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200400"/>
            <a:ext cx="4424738"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301266" y="4770831"/>
            <a:ext cx="1308606" cy="369332"/>
          </a:xfrm>
          <a:prstGeom prst="rect">
            <a:avLst/>
          </a:prstGeom>
          <a:noFill/>
        </p:spPr>
        <p:txBody>
          <a:bodyPr wrap="square" rtlCol="0">
            <a:spAutoFit/>
          </a:bodyPr>
          <a:lstStyle/>
          <a:p>
            <a:r>
              <a:rPr lang="en-US" b="1" smtClean="0">
                <a:latin typeface="Times New Roman" pitchFamily="18" charset="0"/>
                <a:cs typeface="Times New Roman" pitchFamily="18" charset="0"/>
              </a:rPr>
              <a:t>Tab Font</a:t>
            </a:r>
            <a:endParaRPr lang="en-US" b="1">
              <a:latin typeface="Times New Roman" pitchFamily="18" charset="0"/>
              <a:cs typeface="Times New Roman" pitchFamily="18" charset="0"/>
            </a:endParaRPr>
          </a:p>
        </p:txBody>
      </p:sp>
      <p:sp>
        <p:nvSpPr>
          <p:cNvPr id="13" name="Rounded Rectangular Callout 12"/>
          <p:cNvSpPr/>
          <p:nvPr/>
        </p:nvSpPr>
        <p:spPr>
          <a:xfrm>
            <a:off x="707687" y="3623187"/>
            <a:ext cx="1524000" cy="661304"/>
          </a:xfrm>
          <a:prstGeom prst="wedgeRoundRectCallout">
            <a:avLst>
              <a:gd name="adj1" fmla="val 94898"/>
              <a:gd name="adj2" fmla="val -52980"/>
              <a:gd name="adj3" fmla="val 16667"/>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Font chữ</a:t>
            </a:r>
            <a:endParaRPr lang="en-US">
              <a:latin typeface="Times New Roman" pitchFamily="18" charset="0"/>
              <a:cs typeface="Times New Roman" pitchFamily="18" charset="0"/>
            </a:endParaRPr>
          </a:p>
        </p:txBody>
      </p:sp>
      <p:sp>
        <p:nvSpPr>
          <p:cNvPr id="15" name="Rounded Rectangular Callout 14"/>
          <p:cNvSpPr/>
          <p:nvPr/>
        </p:nvSpPr>
        <p:spPr>
          <a:xfrm>
            <a:off x="722435" y="4624845"/>
            <a:ext cx="1524000" cy="661304"/>
          </a:xfrm>
          <a:prstGeom prst="wedgeRoundRectCallout">
            <a:avLst>
              <a:gd name="adj1" fmla="val 93930"/>
              <a:gd name="adj2" fmla="val -126577"/>
              <a:gd name="adj3" fmla="val 16667"/>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Tạo chữ đậm</a:t>
            </a:r>
            <a:endParaRPr lang="en-US">
              <a:latin typeface="Times New Roman" pitchFamily="18" charset="0"/>
              <a:cs typeface="Times New Roman" pitchFamily="18" charset="0"/>
            </a:endParaRPr>
          </a:p>
        </p:txBody>
      </p:sp>
      <p:sp>
        <p:nvSpPr>
          <p:cNvPr id="16" name="Rounded Rectangular Callout 15"/>
          <p:cNvSpPr/>
          <p:nvPr/>
        </p:nvSpPr>
        <p:spPr>
          <a:xfrm>
            <a:off x="2475035" y="4429613"/>
            <a:ext cx="1676400" cy="661304"/>
          </a:xfrm>
          <a:prstGeom prst="wedgeRoundRectCallout">
            <a:avLst>
              <a:gd name="adj1" fmla="val 12640"/>
              <a:gd name="adj2" fmla="val -99815"/>
              <a:gd name="adj3" fmla="val 16667"/>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Tạo chữ nghiêng</a:t>
            </a:r>
            <a:endParaRPr lang="en-US">
              <a:latin typeface="Times New Roman" pitchFamily="18" charset="0"/>
              <a:cs typeface="Times New Roman" pitchFamily="18" charset="0"/>
            </a:endParaRPr>
          </a:p>
        </p:txBody>
      </p:sp>
      <p:sp>
        <p:nvSpPr>
          <p:cNvPr id="17" name="Rounded Rectangular Callout 16"/>
          <p:cNvSpPr/>
          <p:nvPr/>
        </p:nvSpPr>
        <p:spPr>
          <a:xfrm>
            <a:off x="3389435" y="2362200"/>
            <a:ext cx="1524000" cy="661304"/>
          </a:xfrm>
          <a:prstGeom prst="wedgeRoundRectCallout">
            <a:avLst>
              <a:gd name="adj1" fmla="val 31027"/>
              <a:gd name="adj2" fmla="val 112055"/>
              <a:gd name="adj3" fmla="val 16667"/>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Size chữ</a:t>
            </a:r>
            <a:endParaRPr lang="en-US">
              <a:latin typeface="Times New Roman" pitchFamily="18" charset="0"/>
              <a:cs typeface="Times New Roman" pitchFamily="18" charset="0"/>
            </a:endParaRPr>
          </a:p>
        </p:txBody>
      </p:sp>
      <p:sp>
        <p:nvSpPr>
          <p:cNvPr id="19" name="Rounded Rectangular Callout 18"/>
          <p:cNvSpPr/>
          <p:nvPr/>
        </p:nvSpPr>
        <p:spPr>
          <a:xfrm>
            <a:off x="5181600" y="2336800"/>
            <a:ext cx="1524000" cy="661304"/>
          </a:xfrm>
          <a:prstGeom prst="wedgeRoundRectCallout">
            <a:avLst>
              <a:gd name="adj1" fmla="val -69618"/>
              <a:gd name="adj2" fmla="val 196802"/>
              <a:gd name="adj3" fmla="val 16667"/>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Tạo chữ chỉ số dưới</a:t>
            </a:r>
            <a:endParaRPr lang="en-US">
              <a:latin typeface="Times New Roman" pitchFamily="18" charset="0"/>
              <a:cs typeface="Times New Roman" pitchFamily="18" charset="0"/>
            </a:endParaRPr>
          </a:p>
        </p:txBody>
      </p:sp>
      <p:sp>
        <p:nvSpPr>
          <p:cNvPr id="20" name="Rounded Rectangular Callout 19"/>
          <p:cNvSpPr/>
          <p:nvPr/>
        </p:nvSpPr>
        <p:spPr>
          <a:xfrm>
            <a:off x="5486400" y="4718478"/>
            <a:ext cx="1524000" cy="661304"/>
          </a:xfrm>
          <a:prstGeom prst="wedgeRoundRectCallout">
            <a:avLst>
              <a:gd name="adj1" fmla="val -69618"/>
              <a:gd name="adj2" fmla="val -142188"/>
              <a:gd name="adj3" fmla="val 16667"/>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Tạo chữ chỉ số trên</a:t>
            </a:r>
            <a:endParaRPr lang="en-US">
              <a:latin typeface="Times New Roman" pitchFamily="18" charset="0"/>
              <a:cs typeface="Times New Roman" pitchFamily="18" charset="0"/>
            </a:endParaRPr>
          </a:p>
        </p:txBody>
      </p:sp>
      <p:sp>
        <p:nvSpPr>
          <p:cNvPr id="21" name="Rounded Rectangular Callout 20"/>
          <p:cNvSpPr/>
          <p:nvPr/>
        </p:nvSpPr>
        <p:spPr>
          <a:xfrm>
            <a:off x="7187603" y="4387826"/>
            <a:ext cx="1524000" cy="661304"/>
          </a:xfrm>
          <a:prstGeom prst="wedgeRoundRectCallout">
            <a:avLst>
              <a:gd name="adj1" fmla="val -116070"/>
              <a:gd name="adj2" fmla="val -88663"/>
              <a:gd name="adj3" fmla="val 16667"/>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Tô nền bóng chữ</a:t>
            </a:r>
            <a:endParaRPr lang="en-US">
              <a:latin typeface="Times New Roman" pitchFamily="18" charset="0"/>
              <a:cs typeface="Times New Roman" pitchFamily="18" charset="0"/>
            </a:endParaRPr>
          </a:p>
        </p:txBody>
      </p:sp>
      <p:sp>
        <p:nvSpPr>
          <p:cNvPr id="22" name="Rounded Rectangular Callout 21"/>
          <p:cNvSpPr/>
          <p:nvPr/>
        </p:nvSpPr>
        <p:spPr>
          <a:xfrm>
            <a:off x="7543800" y="3297632"/>
            <a:ext cx="1524000" cy="661304"/>
          </a:xfrm>
          <a:prstGeom prst="wedgeRoundRectCallout">
            <a:avLst>
              <a:gd name="adj1" fmla="val -92844"/>
              <a:gd name="adj2" fmla="val 62990"/>
              <a:gd name="adj3" fmla="val 16667"/>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Tô màu chữ</a:t>
            </a:r>
            <a:endParaRPr lang="en-US">
              <a:latin typeface="Times New Roman" pitchFamily="18" charset="0"/>
              <a:cs typeface="Times New Roman" pitchFamily="18" charset="0"/>
            </a:endParaRPr>
          </a:p>
        </p:txBody>
      </p:sp>
      <p:sp>
        <p:nvSpPr>
          <p:cNvPr id="23" name="Rounded Rectangular Callout 22"/>
          <p:cNvSpPr/>
          <p:nvPr/>
        </p:nvSpPr>
        <p:spPr>
          <a:xfrm>
            <a:off x="3237035" y="5162636"/>
            <a:ext cx="1676400" cy="661304"/>
          </a:xfrm>
          <a:prstGeom prst="wedgeRoundRectCallout">
            <a:avLst>
              <a:gd name="adj1" fmla="val 17919"/>
              <a:gd name="adj2" fmla="val -195713"/>
              <a:gd name="adj3" fmla="val 16667"/>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Tạo gạch ngang chữ</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4881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2.1 Định dạng Font (tt)</a:t>
            </a:r>
          </a:p>
        </p:txBody>
      </p:sp>
      <p:sp>
        <p:nvSpPr>
          <p:cNvPr id="3" name="Content Placeholder 2"/>
          <p:cNvSpPr>
            <a:spLocks noGrp="1"/>
          </p:cNvSpPr>
          <p:nvPr>
            <p:ph idx="1"/>
          </p:nvPr>
        </p:nvSpPr>
        <p:spPr/>
        <p:txBody>
          <a:bodyPr/>
          <a:lstStyle/>
          <a:p>
            <a:pPr marL="0" indent="0">
              <a:buNone/>
            </a:pPr>
            <a:r>
              <a:rPr lang="en-US" sz="2800" b="1" smtClean="0"/>
              <a:t>2.1.2. Định dạng Font bằng tổ hợp phím</a:t>
            </a:r>
          </a:p>
          <a:p>
            <a:pPr marL="0" indent="0">
              <a:buNone/>
            </a:pP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33600"/>
            <a:ext cx="6495278"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959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2.1 Định dạng Font (tt)</a:t>
            </a:r>
          </a:p>
        </p:txBody>
      </p:sp>
      <p:sp>
        <p:nvSpPr>
          <p:cNvPr id="3" name="Content Placeholder 2"/>
          <p:cNvSpPr>
            <a:spLocks noGrp="1"/>
          </p:cNvSpPr>
          <p:nvPr>
            <p:ph idx="1"/>
          </p:nvPr>
        </p:nvSpPr>
        <p:spPr/>
        <p:txBody>
          <a:bodyPr/>
          <a:lstStyle/>
          <a:p>
            <a:pPr marL="0" indent="0">
              <a:buNone/>
            </a:pPr>
            <a:r>
              <a:rPr lang="en-US" sz="2800" b="1" smtClean="0"/>
              <a:t>2.1.3 Định dạng Font bằng hộp thoại </a:t>
            </a:r>
          </a:p>
          <a:p>
            <a:pPr lvl="1">
              <a:buFont typeface="Wingdings" pitchFamily="2" charset="2"/>
              <a:buChar char="q"/>
            </a:pPr>
            <a:r>
              <a:rPr lang="en-US" smtClean="0"/>
              <a:t>Chọn đoạn văn cần định dạng</a:t>
            </a:r>
          </a:p>
          <a:p>
            <a:pPr lvl="1">
              <a:buFont typeface="Wingdings" pitchFamily="2" charset="2"/>
              <a:buChar char="q"/>
            </a:pPr>
            <a:r>
              <a:rPr lang="en-US" smtClean="0"/>
              <a:t>Chọn phần mở rộng của thẻ Font hoặc ấn tổ hợp phím Ctrl+D</a:t>
            </a:r>
            <a:endParaRPr lang="en-US"/>
          </a:p>
        </p:txBody>
      </p:sp>
    </p:spTree>
    <p:extLst>
      <p:ext uri="{BB962C8B-B14F-4D97-AF65-F5344CB8AC3E}">
        <p14:creationId xmlns:p14="http://schemas.microsoft.com/office/powerpoint/2010/main" val="70069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2.1 Định dạng Font (tt)</a:t>
            </a:r>
            <a:endParaRPr lang="en-US">
              <a:solidFill>
                <a:srgbClr val="FF0000"/>
              </a:solidFill>
            </a:endParaRPr>
          </a:p>
        </p:txBody>
      </p:sp>
      <p:sp>
        <p:nvSpPr>
          <p:cNvPr id="3" name="Content Placeholder 2"/>
          <p:cNvSpPr>
            <a:spLocks noGrp="1"/>
          </p:cNvSpPr>
          <p:nvPr>
            <p:ph idx="1"/>
          </p:nvPr>
        </p:nvSpPr>
        <p:spPr/>
        <p:txBody>
          <a:bodyPr/>
          <a:lstStyle/>
          <a:p>
            <a:pPr marL="0" indent="0">
              <a:buNone/>
            </a:pPr>
            <a:r>
              <a:rPr lang="en-US" smtClean="0"/>
              <a:t> </a:t>
            </a:r>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578389"/>
            <a:ext cx="3962400" cy="4216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505200" y="5753006"/>
            <a:ext cx="2514600" cy="369332"/>
          </a:xfrm>
          <a:prstGeom prst="rect">
            <a:avLst/>
          </a:prstGeom>
          <a:noFill/>
        </p:spPr>
        <p:txBody>
          <a:bodyPr wrap="square" rtlCol="0">
            <a:spAutoFit/>
          </a:bodyPr>
          <a:lstStyle/>
          <a:p>
            <a:pPr algn="ctr"/>
            <a:r>
              <a:rPr lang="en-US" b="1" smtClean="0">
                <a:latin typeface="Times New Roman" pitchFamily="18" charset="0"/>
                <a:cs typeface="Times New Roman" pitchFamily="18" charset="0"/>
              </a:rPr>
              <a:t>Hộp </a:t>
            </a:r>
            <a:r>
              <a:rPr lang="en-US" b="1" i="1" smtClean="0">
                <a:latin typeface="Times New Roman" pitchFamily="18" charset="0"/>
                <a:cs typeface="Times New Roman" pitchFamily="18" charset="0"/>
              </a:rPr>
              <a:t>thoại</a:t>
            </a:r>
            <a:r>
              <a:rPr lang="en-US" b="1" smtClean="0">
                <a:latin typeface="Times New Roman" pitchFamily="18" charset="0"/>
                <a:cs typeface="Times New Roman" pitchFamily="18" charset="0"/>
              </a:rPr>
              <a:t> Font</a:t>
            </a:r>
            <a:endParaRPr lang="en-US" b="1">
              <a:latin typeface="Times New Roman" pitchFamily="18" charset="0"/>
              <a:cs typeface="Times New Roman" pitchFamily="18" charset="0"/>
            </a:endParaRPr>
          </a:p>
        </p:txBody>
      </p:sp>
      <p:sp>
        <p:nvSpPr>
          <p:cNvPr id="8" name="TextBox 7"/>
          <p:cNvSpPr txBox="1"/>
          <p:nvPr/>
        </p:nvSpPr>
        <p:spPr>
          <a:xfrm>
            <a:off x="3505200" y="3048000"/>
            <a:ext cx="184731" cy="369332"/>
          </a:xfrm>
          <a:prstGeom prst="rect">
            <a:avLst/>
          </a:prstGeom>
          <a:noFill/>
        </p:spPr>
        <p:txBody>
          <a:bodyPr wrap="none" rtlCol="0">
            <a:spAutoFit/>
          </a:bodyPr>
          <a:lstStyle/>
          <a:p>
            <a:endParaRPr lang="en-US"/>
          </a:p>
        </p:txBody>
      </p:sp>
      <p:sp>
        <p:nvSpPr>
          <p:cNvPr id="9" name="TextBox 8"/>
          <p:cNvSpPr txBox="1"/>
          <p:nvPr/>
        </p:nvSpPr>
        <p:spPr>
          <a:xfrm>
            <a:off x="1284337" y="2451901"/>
            <a:ext cx="1276965" cy="369332"/>
          </a:xfrm>
          <a:prstGeom prst="rect">
            <a:avLst/>
          </a:prstGeom>
          <a:noFill/>
        </p:spPr>
        <p:txBody>
          <a:bodyPr wrap="square" rtlCol="0">
            <a:spAutoFit/>
          </a:bodyPr>
          <a:lstStyle/>
          <a:p>
            <a:r>
              <a:rPr lang="en-US" smtClean="0">
                <a:latin typeface="Times New Roman" pitchFamily="18" charset="0"/>
                <a:cs typeface="Times New Roman" pitchFamily="18" charset="0"/>
              </a:rPr>
              <a:t>Font chữ</a:t>
            </a:r>
            <a:endParaRPr lang="en-US">
              <a:latin typeface="Times New Roman" pitchFamily="18" charset="0"/>
              <a:cs typeface="Times New Roman" pitchFamily="18" charset="0"/>
            </a:endParaRPr>
          </a:p>
        </p:txBody>
      </p:sp>
      <p:cxnSp>
        <p:nvCxnSpPr>
          <p:cNvPr id="11" name="Straight Arrow Connector 10"/>
          <p:cNvCxnSpPr/>
          <p:nvPr/>
        </p:nvCxnSpPr>
        <p:spPr>
          <a:xfrm flipV="1">
            <a:off x="2209800" y="2451901"/>
            <a:ext cx="1143000" cy="1846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1284337" y="3048000"/>
            <a:ext cx="1276965" cy="369332"/>
          </a:xfrm>
          <a:prstGeom prst="rect">
            <a:avLst/>
          </a:prstGeom>
          <a:noFill/>
        </p:spPr>
        <p:txBody>
          <a:bodyPr wrap="square" rtlCol="0">
            <a:spAutoFit/>
          </a:bodyPr>
          <a:lstStyle/>
          <a:p>
            <a:r>
              <a:rPr lang="en-US" smtClean="0">
                <a:latin typeface="Times New Roman" pitchFamily="18" charset="0"/>
                <a:cs typeface="Times New Roman" pitchFamily="18" charset="0"/>
              </a:rPr>
              <a:t>Màu chữ</a:t>
            </a:r>
            <a:endParaRPr lang="en-US">
              <a:latin typeface="Times New Roman" pitchFamily="18" charset="0"/>
              <a:cs typeface="Times New Roman" pitchFamily="18" charset="0"/>
            </a:endParaRPr>
          </a:p>
        </p:txBody>
      </p:sp>
      <p:cxnSp>
        <p:nvCxnSpPr>
          <p:cNvPr id="14" name="Straight Arrow Connector 13"/>
          <p:cNvCxnSpPr/>
          <p:nvPr/>
        </p:nvCxnSpPr>
        <p:spPr>
          <a:xfrm>
            <a:off x="2209800" y="3232666"/>
            <a:ext cx="1143000" cy="1846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4267200" y="3810000"/>
            <a:ext cx="1276965" cy="369332"/>
          </a:xfrm>
          <a:prstGeom prst="rect">
            <a:avLst/>
          </a:prstGeom>
          <a:noFill/>
        </p:spPr>
        <p:txBody>
          <a:bodyPr wrap="square" rtlCol="0">
            <a:spAutoFit/>
          </a:bodyPr>
          <a:lstStyle/>
          <a:p>
            <a:r>
              <a:rPr lang="en-US" smtClean="0">
                <a:latin typeface="Times New Roman" pitchFamily="18" charset="0"/>
                <a:cs typeface="Times New Roman" pitchFamily="18" charset="0"/>
              </a:rPr>
              <a:t>Gạch chân</a:t>
            </a:r>
            <a:endParaRPr lang="en-US">
              <a:latin typeface="Times New Roman" pitchFamily="18" charset="0"/>
              <a:cs typeface="Times New Roman" pitchFamily="18" charset="0"/>
            </a:endParaRPr>
          </a:p>
        </p:txBody>
      </p:sp>
      <p:cxnSp>
        <p:nvCxnSpPr>
          <p:cNvPr id="17" name="Straight Arrow Connector 16"/>
          <p:cNvCxnSpPr/>
          <p:nvPr/>
        </p:nvCxnSpPr>
        <p:spPr>
          <a:xfrm flipV="1">
            <a:off x="4610100" y="3581400"/>
            <a:ext cx="76200" cy="2538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990601" y="3625334"/>
            <a:ext cx="1570702" cy="369332"/>
          </a:xfrm>
          <a:prstGeom prst="rect">
            <a:avLst/>
          </a:prstGeom>
          <a:noFill/>
        </p:spPr>
        <p:txBody>
          <a:bodyPr wrap="square" rtlCol="0">
            <a:spAutoFit/>
          </a:bodyPr>
          <a:lstStyle/>
          <a:p>
            <a:r>
              <a:rPr lang="en-US" smtClean="0">
                <a:latin typeface="Times New Roman" pitchFamily="18" charset="0"/>
                <a:cs typeface="Times New Roman" pitchFamily="18" charset="0"/>
              </a:rPr>
              <a:t>Gạch ngang</a:t>
            </a:r>
            <a:endParaRPr lang="en-US">
              <a:latin typeface="Times New Roman" pitchFamily="18" charset="0"/>
              <a:cs typeface="Times New Roman" pitchFamily="18" charset="0"/>
            </a:endParaRPr>
          </a:p>
        </p:txBody>
      </p:sp>
      <p:cxnSp>
        <p:nvCxnSpPr>
          <p:cNvPr id="23" name="Straight Arrow Connector 22"/>
          <p:cNvCxnSpPr/>
          <p:nvPr/>
        </p:nvCxnSpPr>
        <p:spPr>
          <a:xfrm flipV="1">
            <a:off x="1922819" y="4157676"/>
            <a:ext cx="1429981" cy="6535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457200" y="3994666"/>
            <a:ext cx="2104102" cy="369332"/>
          </a:xfrm>
          <a:prstGeom prst="rect">
            <a:avLst/>
          </a:prstGeom>
          <a:noFill/>
        </p:spPr>
        <p:txBody>
          <a:bodyPr wrap="square" rtlCol="0">
            <a:spAutoFit/>
          </a:bodyPr>
          <a:lstStyle/>
          <a:p>
            <a:r>
              <a:rPr lang="en-US" smtClean="0">
                <a:latin typeface="Times New Roman" pitchFamily="18" charset="0"/>
                <a:cs typeface="Times New Roman" pitchFamily="18" charset="0"/>
              </a:rPr>
              <a:t>Gạch 2 gạch ngang</a:t>
            </a:r>
            <a:endParaRPr lang="en-US">
              <a:latin typeface="Times New Roman" pitchFamily="18" charset="0"/>
              <a:cs typeface="Times New Roman" pitchFamily="18" charset="0"/>
            </a:endParaRPr>
          </a:p>
        </p:txBody>
      </p:sp>
      <p:sp>
        <p:nvSpPr>
          <p:cNvPr id="28" name="TextBox 27"/>
          <p:cNvSpPr txBox="1"/>
          <p:nvPr/>
        </p:nvSpPr>
        <p:spPr>
          <a:xfrm>
            <a:off x="457201" y="4648200"/>
            <a:ext cx="1752599" cy="369332"/>
          </a:xfrm>
          <a:prstGeom prst="rect">
            <a:avLst/>
          </a:prstGeom>
          <a:noFill/>
        </p:spPr>
        <p:txBody>
          <a:bodyPr wrap="square" rtlCol="0">
            <a:spAutoFit/>
          </a:bodyPr>
          <a:lstStyle/>
          <a:p>
            <a:r>
              <a:rPr lang="en-US" smtClean="0">
                <a:latin typeface="Times New Roman" pitchFamily="18" charset="0"/>
                <a:cs typeface="Times New Roman" pitchFamily="18" charset="0"/>
              </a:rPr>
              <a:t>Tạo chỉ số trên</a:t>
            </a:r>
            <a:endParaRPr lang="en-US">
              <a:latin typeface="Times New Roman" pitchFamily="18" charset="0"/>
              <a:cs typeface="Times New Roman" pitchFamily="18" charset="0"/>
            </a:endParaRPr>
          </a:p>
        </p:txBody>
      </p:sp>
      <p:sp>
        <p:nvSpPr>
          <p:cNvPr id="29" name="TextBox 28"/>
          <p:cNvSpPr txBox="1"/>
          <p:nvPr/>
        </p:nvSpPr>
        <p:spPr>
          <a:xfrm>
            <a:off x="1201375" y="5017532"/>
            <a:ext cx="1752599" cy="369332"/>
          </a:xfrm>
          <a:prstGeom prst="rect">
            <a:avLst/>
          </a:prstGeom>
          <a:noFill/>
        </p:spPr>
        <p:txBody>
          <a:bodyPr wrap="square" rtlCol="0">
            <a:spAutoFit/>
          </a:bodyPr>
          <a:lstStyle/>
          <a:p>
            <a:r>
              <a:rPr lang="en-US" smtClean="0">
                <a:latin typeface="Times New Roman" pitchFamily="18" charset="0"/>
                <a:cs typeface="Times New Roman" pitchFamily="18" charset="0"/>
              </a:rPr>
              <a:t>Tạo chỉ số dưới</a:t>
            </a:r>
            <a:endParaRPr lang="en-US">
              <a:latin typeface="Times New Roman" pitchFamily="18" charset="0"/>
              <a:cs typeface="Times New Roman" pitchFamily="18" charset="0"/>
            </a:endParaRPr>
          </a:p>
        </p:txBody>
      </p:sp>
      <p:cxnSp>
        <p:nvCxnSpPr>
          <p:cNvPr id="31" name="Straight Arrow Connector 30"/>
          <p:cNvCxnSpPr/>
          <p:nvPr/>
        </p:nvCxnSpPr>
        <p:spPr>
          <a:xfrm flipV="1">
            <a:off x="2209800" y="4363998"/>
            <a:ext cx="1143000" cy="7454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flipV="1">
            <a:off x="2259950" y="3994666"/>
            <a:ext cx="1092850" cy="2703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flipV="1">
            <a:off x="2115774" y="3835204"/>
            <a:ext cx="1237026" cy="583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7080453" y="1911370"/>
            <a:ext cx="1752599" cy="369332"/>
          </a:xfrm>
          <a:prstGeom prst="rect">
            <a:avLst/>
          </a:prstGeom>
          <a:noFill/>
        </p:spPr>
        <p:txBody>
          <a:bodyPr wrap="square" rtlCol="0">
            <a:spAutoFit/>
          </a:bodyPr>
          <a:lstStyle/>
          <a:p>
            <a:r>
              <a:rPr lang="en-US" smtClean="0">
                <a:latin typeface="Times New Roman" pitchFamily="18" charset="0"/>
                <a:cs typeface="Times New Roman" pitchFamily="18" charset="0"/>
              </a:rPr>
              <a:t>Kích thước chữ</a:t>
            </a:r>
            <a:endParaRPr lang="en-US">
              <a:latin typeface="Times New Roman" pitchFamily="18" charset="0"/>
              <a:cs typeface="Times New Roman" pitchFamily="18" charset="0"/>
            </a:endParaRPr>
          </a:p>
        </p:txBody>
      </p:sp>
      <p:sp>
        <p:nvSpPr>
          <p:cNvPr id="38" name="TextBox 37"/>
          <p:cNvSpPr txBox="1"/>
          <p:nvPr/>
        </p:nvSpPr>
        <p:spPr>
          <a:xfrm>
            <a:off x="4762500" y="1886201"/>
            <a:ext cx="1371600" cy="369332"/>
          </a:xfrm>
          <a:prstGeom prst="rect">
            <a:avLst/>
          </a:prstGeom>
          <a:noFill/>
        </p:spPr>
        <p:txBody>
          <a:bodyPr wrap="square" rtlCol="0">
            <a:spAutoFit/>
          </a:bodyPr>
          <a:lstStyle/>
          <a:p>
            <a:r>
              <a:rPr lang="en-US" smtClean="0">
                <a:latin typeface="Times New Roman" pitchFamily="18" charset="0"/>
                <a:cs typeface="Times New Roman" pitchFamily="18" charset="0"/>
              </a:rPr>
              <a:t>Kiểu chữ</a:t>
            </a:r>
            <a:endParaRPr lang="en-US">
              <a:latin typeface="Times New Roman" pitchFamily="18" charset="0"/>
              <a:cs typeface="Times New Roman" pitchFamily="18" charset="0"/>
            </a:endParaRPr>
          </a:p>
        </p:txBody>
      </p:sp>
      <p:cxnSp>
        <p:nvCxnSpPr>
          <p:cNvPr id="39" name="Straight Arrow Connector 38"/>
          <p:cNvCxnSpPr/>
          <p:nvPr/>
        </p:nvCxnSpPr>
        <p:spPr>
          <a:xfrm>
            <a:off x="5257800" y="2174902"/>
            <a:ext cx="0" cy="369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a:xfrm flipH="1">
            <a:off x="6019800" y="2267235"/>
            <a:ext cx="1219200" cy="2769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7010399" y="3406252"/>
            <a:ext cx="1752599" cy="369332"/>
          </a:xfrm>
          <a:prstGeom prst="rect">
            <a:avLst/>
          </a:prstGeom>
          <a:noFill/>
        </p:spPr>
        <p:txBody>
          <a:bodyPr wrap="square" rtlCol="0">
            <a:spAutoFit/>
          </a:bodyPr>
          <a:lstStyle/>
          <a:p>
            <a:r>
              <a:rPr lang="en-US" smtClean="0">
                <a:latin typeface="Times New Roman" pitchFamily="18" charset="0"/>
                <a:cs typeface="Times New Roman" pitchFamily="18" charset="0"/>
              </a:rPr>
              <a:t>Tạo chữ hoa nhỏ</a:t>
            </a:r>
            <a:endParaRPr lang="en-US">
              <a:latin typeface="Times New Roman" pitchFamily="18" charset="0"/>
              <a:cs typeface="Times New Roman" pitchFamily="18" charset="0"/>
            </a:endParaRPr>
          </a:p>
        </p:txBody>
      </p:sp>
      <p:cxnSp>
        <p:nvCxnSpPr>
          <p:cNvPr id="47" name="Straight Arrow Connector 46"/>
          <p:cNvCxnSpPr/>
          <p:nvPr/>
        </p:nvCxnSpPr>
        <p:spPr>
          <a:xfrm flipH="1">
            <a:off x="6248400" y="3624398"/>
            <a:ext cx="798871" cy="2108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6913304" y="3702740"/>
            <a:ext cx="1752599" cy="369332"/>
          </a:xfrm>
          <a:prstGeom prst="rect">
            <a:avLst/>
          </a:prstGeom>
          <a:noFill/>
        </p:spPr>
        <p:txBody>
          <a:bodyPr wrap="square" rtlCol="0">
            <a:spAutoFit/>
          </a:bodyPr>
          <a:lstStyle/>
          <a:p>
            <a:r>
              <a:rPr lang="en-US" smtClean="0">
                <a:latin typeface="Times New Roman" pitchFamily="18" charset="0"/>
                <a:cs typeface="Times New Roman" pitchFamily="18" charset="0"/>
              </a:rPr>
              <a:t>Tạo chữ hoa</a:t>
            </a:r>
            <a:endParaRPr lang="en-US">
              <a:latin typeface="Times New Roman" pitchFamily="18" charset="0"/>
              <a:cs typeface="Times New Roman" pitchFamily="18" charset="0"/>
            </a:endParaRPr>
          </a:p>
        </p:txBody>
      </p:sp>
      <p:cxnSp>
        <p:nvCxnSpPr>
          <p:cNvPr id="51" name="Straight Arrow Connector 50"/>
          <p:cNvCxnSpPr/>
          <p:nvPr/>
        </p:nvCxnSpPr>
        <p:spPr>
          <a:xfrm flipH="1">
            <a:off x="6151305" y="3920886"/>
            <a:ext cx="798872" cy="10540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6891183" y="4026289"/>
            <a:ext cx="1752599" cy="369332"/>
          </a:xfrm>
          <a:prstGeom prst="rect">
            <a:avLst/>
          </a:prstGeom>
          <a:noFill/>
        </p:spPr>
        <p:txBody>
          <a:bodyPr wrap="square" rtlCol="0">
            <a:spAutoFit/>
          </a:bodyPr>
          <a:lstStyle/>
          <a:p>
            <a:r>
              <a:rPr lang="en-US" smtClean="0">
                <a:latin typeface="Times New Roman" pitchFamily="18" charset="0"/>
                <a:cs typeface="Times New Roman" pitchFamily="18" charset="0"/>
              </a:rPr>
              <a:t>Ẩn chữ</a:t>
            </a:r>
            <a:endParaRPr lang="en-US">
              <a:latin typeface="Times New Roman" pitchFamily="18" charset="0"/>
              <a:cs typeface="Times New Roman" pitchFamily="18" charset="0"/>
            </a:endParaRPr>
          </a:p>
        </p:txBody>
      </p:sp>
      <p:cxnSp>
        <p:nvCxnSpPr>
          <p:cNvPr id="54" name="Straight Arrow Connector 53"/>
          <p:cNvCxnSpPr/>
          <p:nvPr/>
        </p:nvCxnSpPr>
        <p:spPr>
          <a:xfrm flipH="1" flipV="1">
            <a:off x="6151305" y="4179332"/>
            <a:ext cx="776751" cy="6510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7301681" y="4626544"/>
            <a:ext cx="1752599" cy="646331"/>
          </a:xfrm>
          <a:prstGeom prst="rect">
            <a:avLst/>
          </a:prstGeom>
          <a:noFill/>
        </p:spPr>
        <p:txBody>
          <a:bodyPr wrap="square" rtlCol="0">
            <a:spAutoFit/>
          </a:bodyPr>
          <a:lstStyle/>
          <a:p>
            <a:r>
              <a:rPr lang="en-US" smtClean="0">
                <a:latin typeface="Times New Roman" pitchFamily="18" charset="0"/>
                <a:cs typeface="Times New Roman" pitchFamily="18" charset="0"/>
              </a:rPr>
              <a:t>Vùng xem trước văn bản</a:t>
            </a:r>
            <a:endParaRPr lang="en-US">
              <a:latin typeface="Times New Roman" pitchFamily="18" charset="0"/>
              <a:cs typeface="Times New Roman" pitchFamily="18" charset="0"/>
            </a:endParaRPr>
          </a:p>
        </p:txBody>
      </p:sp>
      <p:cxnSp>
        <p:nvCxnSpPr>
          <p:cNvPr id="57" name="Straight Arrow Connector 56"/>
          <p:cNvCxnSpPr/>
          <p:nvPr/>
        </p:nvCxnSpPr>
        <p:spPr>
          <a:xfrm flipH="1" flipV="1">
            <a:off x="6561803" y="4779587"/>
            <a:ext cx="776751" cy="6510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4860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ircle(in)">
                                      <p:cBhvr>
                                        <p:cTn id="15" dur="2000"/>
                                        <p:tgtEl>
                                          <p:spTgt spid="38"/>
                                        </p:tgtEl>
                                      </p:cBhvr>
                                    </p:animEffect>
                                  </p:childTnLst>
                                </p:cTn>
                              </p:par>
                              <p:par>
                                <p:cTn id="16" presetID="6" presetClass="entr" presetSubtype="16"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circle(in)">
                                      <p:cBhvr>
                                        <p:cTn id="18" dur="20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circle(in)">
                                      <p:cBhvr>
                                        <p:cTn id="23" dur="2000"/>
                                        <p:tgtEl>
                                          <p:spTgt spid="37"/>
                                        </p:tgtEl>
                                      </p:cBhvr>
                                    </p:animEffect>
                                  </p:childTnLst>
                                </p:cTn>
                              </p:par>
                              <p:par>
                                <p:cTn id="24" presetID="6" presetClass="entr" presetSubtype="16"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circle(in)">
                                      <p:cBhvr>
                                        <p:cTn id="26" dur="20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ircle(in)">
                                      <p:cBhvr>
                                        <p:cTn id="31" dur="2000"/>
                                        <p:tgtEl>
                                          <p:spTgt spid="14"/>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circle(in)">
                                      <p:cBhvr>
                                        <p:cTn id="39" dur="2000"/>
                                        <p:tgtEl>
                                          <p:spTgt spid="16"/>
                                        </p:tgtEl>
                                      </p:cBhvr>
                                    </p:animEffect>
                                  </p:childTnLst>
                                </p:cTn>
                              </p:par>
                              <p:par>
                                <p:cTn id="40" presetID="6"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circle(in)">
                                      <p:cBhvr>
                                        <p:cTn id="42" dur="20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circle(in)">
                                      <p:cBhvr>
                                        <p:cTn id="47" dur="2000"/>
                                        <p:tgtEl>
                                          <p:spTgt spid="35"/>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circle(in)">
                                      <p:cBhvr>
                                        <p:cTn id="50" dur="20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arn(inVertical)">
                                      <p:cBhvr>
                                        <p:cTn id="55" dur="500"/>
                                        <p:tgtEl>
                                          <p:spTgt spid="25"/>
                                        </p:tgtEl>
                                      </p:cBhvr>
                                    </p:animEffect>
                                  </p:childTnLst>
                                </p:cTn>
                              </p:par>
                              <p:par>
                                <p:cTn id="56" presetID="16" presetClass="entr" presetSubtype="21"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inVertical)">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circle(in)">
                                      <p:cBhvr>
                                        <p:cTn id="63" dur="2000"/>
                                        <p:tgtEl>
                                          <p:spTgt spid="28"/>
                                        </p:tgtEl>
                                      </p:cBhvr>
                                    </p:animEffect>
                                  </p:childTnLst>
                                </p:cTn>
                              </p:par>
                              <p:par>
                                <p:cTn id="64" presetID="6" presetClass="entr" presetSubtype="16"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circle(in)">
                                      <p:cBhvr>
                                        <p:cTn id="66" dur="20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circle(in)">
                                      <p:cBhvr>
                                        <p:cTn id="71" dur="2000"/>
                                        <p:tgtEl>
                                          <p:spTgt spid="31"/>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circle(in)">
                                      <p:cBhvr>
                                        <p:cTn id="74" dur="20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circle(in)">
                                      <p:cBhvr>
                                        <p:cTn id="79" dur="2000"/>
                                        <p:tgtEl>
                                          <p:spTgt spid="44"/>
                                        </p:tgtEl>
                                      </p:cBhvr>
                                    </p:animEffect>
                                  </p:childTnLst>
                                </p:cTn>
                              </p:par>
                              <p:par>
                                <p:cTn id="80" presetID="6" presetClass="entr" presetSubtype="16"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circle(in)">
                                      <p:cBhvr>
                                        <p:cTn id="82" dur="20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circle(in)">
                                      <p:cBhvr>
                                        <p:cTn id="87" dur="2000"/>
                                        <p:tgtEl>
                                          <p:spTgt spid="50"/>
                                        </p:tgtEl>
                                      </p:cBhvr>
                                    </p:animEffect>
                                  </p:childTnLst>
                                </p:cTn>
                              </p:par>
                              <p:par>
                                <p:cTn id="88" presetID="6" presetClass="entr" presetSubtype="16"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circle(in)">
                                      <p:cBhvr>
                                        <p:cTn id="90" dur="2000"/>
                                        <p:tgtEl>
                                          <p:spTgt spid="51"/>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grpId="0"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circle(in)">
                                      <p:cBhvr>
                                        <p:cTn id="95" dur="2000"/>
                                        <p:tgtEl>
                                          <p:spTgt spid="53"/>
                                        </p:tgtEl>
                                      </p:cBhvr>
                                    </p:animEffect>
                                  </p:childTnLst>
                                </p:cTn>
                              </p:par>
                              <p:par>
                                <p:cTn id="96" presetID="6" presetClass="entr" presetSubtype="16" fill="hold"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circle(in)">
                                      <p:cBhvr>
                                        <p:cTn id="98" dur="2000"/>
                                        <p:tgtEl>
                                          <p:spTgt spid="54"/>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grpId="0" nodeType="click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circle(in)">
                                      <p:cBhvr>
                                        <p:cTn id="103" dur="2000"/>
                                        <p:tgtEl>
                                          <p:spTgt spid="56"/>
                                        </p:tgtEl>
                                      </p:cBhvr>
                                    </p:animEffect>
                                  </p:childTnLst>
                                </p:cTn>
                              </p:par>
                              <p:par>
                                <p:cTn id="104" presetID="6" presetClass="entr" presetSubtype="16" fill="hold" nodeType="with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circle(in)">
                                      <p:cBhvr>
                                        <p:cTn id="106"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6" grpId="0"/>
      <p:bldP spid="22" grpId="0"/>
      <p:bldP spid="25" grpId="0"/>
      <p:bldP spid="28" grpId="0"/>
      <p:bldP spid="29" grpId="0"/>
      <p:bldP spid="37" grpId="0"/>
      <p:bldP spid="38" grpId="0"/>
      <p:bldP spid="44" grpId="0"/>
      <p:bldP spid="50" grpId="0"/>
      <p:bldP spid="53" grpId="0"/>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 </a:t>
            </a:r>
            <a:r>
              <a:rPr lang="en-US" dirty="0" err="1" smtClean="0"/>
              <a:t>Tổng</a:t>
            </a:r>
            <a:r>
              <a:rPr lang="en-US" dirty="0" smtClean="0"/>
              <a:t> </a:t>
            </a:r>
            <a:r>
              <a:rPr lang="en-US" dirty="0" err="1" smtClean="0"/>
              <a:t>quan</a:t>
            </a:r>
            <a:r>
              <a:rPr lang="en-US" dirty="0" smtClean="0"/>
              <a:t> Word 2007</a:t>
            </a:r>
            <a:endParaRPr lang="en-US" dirty="0"/>
          </a:p>
        </p:txBody>
      </p:sp>
      <p:sp>
        <p:nvSpPr>
          <p:cNvPr id="3" name="Content Placeholder 2"/>
          <p:cNvSpPr>
            <a:spLocks noGrp="1"/>
          </p:cNvSpPr>
          <p:nvPr>
            <p:ph idx="1"/>
          </p:nvPr>
        </p:nvSpPr>
        <p:spPr/>
        <p:txBody>
          <a:bodyPr>
            <a:normAutofit/>
          </a:bodyPr>
          <a:lstStyle/>
          <a:p>
            <a:pPr>
              <a:buFont typeface="Courier New" pitchFamily="49" charset="0"/>
              <a:buChar char="o"/>
            </a:pPr>
            <a:r>
              <a:rPr lang="en-US" sz="2800" dirty="0" err="1" smtClean="0"/>
              <a:t>Giới</a:t>
            </a:r>
            <a:r>
              <a:rPr lang="en-US" sz="2800" dirty="0" smtClean="0"/>
              <a:t> </a:t>
            </a:r>
            <a:r>
              <a:rPr lang="en-US" sz="2800" dirty="0" err="1" smtClean="0"/>
              <a:t>thiệu</a:t>
            </a:r>
            <a:r>
              <a:rPr lang="en-US" sz="2800" dirty="0" smtClean="0"/>
              <a:t> Word 2007</a:t>
            </a:r>
          </a:p>
          <a:p>
            <a:pPr>
              <a:buFont typeface="Courier New" pitchFamily="49" charset="0"/>
              <a:buChar char="o"/>
            </a:pPr>
            <a:r>
              <a:rPr lang="en-US" sz="2800" dirty="0" err="1" smtClean="0"/>
              <a:t>Mở</a:t>
            </a:r>
            <a:r>
              <a:rPr lang="en-US" sz="2800" dirty="0" smtClean="0"/>
              <a:t>/</a:t>
            </a:r>
            <a:r>
              <a:rPr lang="en-US" sz="2800" dirty="0" err="1" smtClean="0"/>
              <a:t>đóng</a:t>
            </a:r>
            <a:r>
              <a:rPr lang="en-US" sz="2800" dirty="0" smtClean="0"/>
              <a:t> Word 2007</a:t>
            </a:r>
          </a:p>
          <a:p>
            <a:pPr>
              <a:buFont typeface="Courier New" pitchFamily="49" charset="0"/>
              <a:buChar char="o"/>
            </a:pPr>
            <a:r>
              <a:rPr lang="en-US" sz="2800" dirty="0" err="1" smtClean="0"/>
              <a:t>Cách</a:t>
            </a:r>
            <a:r>
              <a:rPr lang="en-US" sz="2800" dirty="0" smtClean="0"/>
              <a:t> </a:t>
            </a:r>
            <a:r>
              <a:rPr lang="en-US" sz="2800" dirty="0" err="1" smtClean="0"/>
              <a:t>sử</a:t>
            </a:r>
            <a:r>
              <a:rPr lang="en-US" sz="2800" dirty="0" smtClean="0"/>
              <a:t> </a:t>
            </a:r>
            <a:r>
              <a:rPr lang="en-US" sz="2800" dirty="0" err="1" smtClean="0"/>
              <a:t>dụng</a:t>
            </a:r>
            <a:r>
              <a:rPr lang="en-US" sz="2800" dirty="0" smtClean="0"/>
              <a:t> </a:t>
            </a:r>
            <a:r>
              <a:rPr lang="en-US" sz="2800" dirty="0" err="1" smtClean="0"/>
              <a:t>Tiếng</a:t>
            </a:r>
            <a:r>
              <a:rPr lang="en-US" sz="2800" dirty="0" smtClean="0"/>
              <a:t> </a:t>
            </a:r>
            <a:r>
              <a:rPr lang="en-US" sz="2800" dirty="0" err="1" smtClean="0"/>
              <a:t>Việt</a:t>
            </a:r>
            <a:endParaRPr lang="en-US" sz="2800" dirty="0" smtClean="0"/>
          </a:p>
          <a:p>
            <a:pPr>
              <a:buFont typeface="Courier New" pitchFamily="49" charset="0"/>
              <a:buChar char="o"/>
            </a:pPr>
            <a:r>
              <a:rPr lang="en-US" sz="2800" dirty="0" err="1" smtClean="0"/>
              <a:t>Các</a:t>
            </a:r>
            <a:r>
              <a:rPr lang="en-US" sz="2800" dirty="0" smtClean="0"/>
              <a:t> </a:t>
            </a:r>
            <a:r>
              <a:rPr lang="en-US" sz="2800" dirty="0" err="1" smtClean="0"/>
              <a:t>thao</a:t>
            </a:r>
            <a:r>
              <a:rPr lang="en-US" sz="2800" dirty="0" smtClean="0"/>
              <a:t> </a:t>
            </a:r>
            <a:r>
              <a:rPr lang="en-US" sz="2800" dirty="0" err="1" smtClean="0"/>
              <a:t>tác</a:t>
            </a:r>
            <a:r>
              <a:rPr lang="en-US" sz="2800" dirty="0" smtClean="0"/>
              <a:t> </a:t>
            </a:r>
            <a:r>
              <a:rPr lang="en-US" sz="2800" dirty="0" err="1" smtClean="0"/>
              <a:t>với</a:t>
            </a:r>
            <a:r>
              <a:rPr lang="en-US" sz="2800" dirty="0" smtClean="0"/>
              <a:t> File</a:t>
            </a:r>
          </a:p>
          <a:p>
            <a:pPr>
              <a:buFont typeface="Courier New" pitchFamily="49" charset="0"/>
              <a:buChar char="o"/>
            </a:pPr>
            <a:r>
              <a:rPr lang="en-US" sz="2800" dirty="0" err="1" smtClean="0"/>
              <a:t>Các</a:t>
            </a:r>
            <a:r>
              <a:rPr lang="en-US" sz="2800" dirty="0" smtClean="0"/>
              <a:t> </a:t>
            </a:r>
            <a:r>
              <a:rPr lang="en-US" sz="2800" dirty="0" err="1" smtClean="0"/>
              <a:t>thao</a:t>
            </a:r>
            <a:r>
              <a:rPr lang="en-US" sz="2800" dirty="0" smtClean="0"/>
              <a:t> </a:t>
            </a:r>
            <a:r>
              <a:rPr lang="en-US" sz="2800" dirty="0" err="1" smtClean="0"/>
              <a:t>tác</a:t>
            </a:r>
            <a:r>
              <a:rPr lang="en-US" sz="2800" dirty="0" smtClean="0"/>
              <a:t> </a:t>
            </a:r>
            <a:r>
              <a:rPr lang="en-US" sz="2800" dirty="0" err="1" smtClean="0"/>
              <a:t>cơ</a:t>
            </a:r>
            <a:r>
              <a:rPr lang="en-US" sz="2800" dirty="0" smtClean="0"/>
              <a:t> </a:t>
            </a:r>
            <a:r>
              <a:rPr lang="en-US" sz="2800" dirty="0" err="1" smtClean="0"/>
              <a:t>bản</a:t>
            </a:r>
            <a:endParaRPr lang="en-US" sz="2800" dirty="0" smtClean="0"/>
          </a:p>
          <a:p>
            <a:pPr marL="514350" indent="-514350">
              <a:buAutoNum type="arabicPeriod"/>
            </a:pPr>
            <a:endParaRPr lang="en-US" sz="2800" dirty="0" smtClean="0"/>
          </a:p>
          <a:p>
            <a:pPr marL="514350" indent="-514350">
              <a:buAutoNum type="arabicPeriod"/>
            </a:pPr>
            <a:endParaRPr lang="en-US" sz="2800" dirty="0" smtClean="0"/>
          </a:p>
          <a:p>
            <a:pPr marL="514350" indent="-514350">
              <a:buAutoNum type="arabicPeriod"/>
            </a:pPr>
            <a:endParaRPr lang="en-US" sz="2800" dirty="0" smtClean="0"/>
          </a:p>
          <a:p>
            <a:pPr marL="0" indent="0">
              <a:buNone/>
            </a:pPr>
            <a:endParaRPr lang="en-US" sz="2800" b="1" dirty="0" smtClean="0"/>
          </a:p>
        </p:txBody>
      </p:sp>
    </p:spTree>
    <p:extLst>
      <p:ext uri="{BB962C8B-B14F-4D97-AF65-F5344CB8AC3E}">
        <p14:creationId xmlns:p14="http://schemas.microsoft.com/office/powerpoint/2010/main" val="248957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2.2 Định dạng đoạn</a:t>
            </a:r>
            <a:endParaRPr lang="en-US"/>
          </a:p>
        </p:txBody>
      </p:sp>
      <p:sp>
        <p:nvSpPr>
          <p:cNvPr id="3" name="Content Placeholder 2"/>
          <p:cNvSpPr>
            <a:spLocks noGrp="1"/>
          </p:cNvSpPr>
          <p:nvPr>
            <p:ph idx="1"/>
          </p:nvPr>
        </p:nvSpPr>
        <p:spPr/>
        <p:txBody>
          <a:bodyPr/>
          <a:lstStyle/>
          <a:p>
            <a:pPr marL="0" indent="457200">
              <a:buNone/>
            </a:pPr>
            <a:r>
              <a:rPr lang="en-US" sz="2800" smtClean="0"/>
              <a:t>Đoạn văn bản (Paragraph) là tập hợp các từ được kết thúc bằng dấu ngắt đoạn do bấm Enter.</a:t>
            </a:r>
          </a:p>
          <a:p>
            <a:pPr marL="0" indent="457200">
              <a:buNone/>
            </a:pPr>
            <a:r>
              <a:rPr lang="en-US" sz="2800" i="1" smtClean="0">
                <a:solidFill>
                  <a:srgbClr val="FF0000"/>
                </a:solidFill>
              </a:rPr>
              <a:t>Chú ý</a:t>
            </a:r>
            <a:r>
              <a:rPr lang="en-US" sz="2800" smtClean="0"/>
              <a:t>: Để xuống nhưng không bắt đầu bằng một đoạn mới ta nhấn tổ hợp phím </a:t>
            </a:r>
            <a:r>
              <a:rPr lang="en-US" sz="2800" b="1" smtClean="0"/>
              <a:t>Shift+Enter</a:t>
            </a:r>
            <a:endParaRPr lang="en-US" b="1"/>
          </a:p>
        </p:txBody>
      </p:sp>
    </p:spTree>
    <p:extLst>
      <p:ext uri="{BB962C8B-B14F-4D97-AF65-F5344CB8AC3E}">
        <p14:creationId xmlns:p14="http://schemas.microsoft.com/office/powerpoint/2010/main" val="14628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2.2 Định dạng đoạn (tt)</a:t>
            </a:r>
            <a:endParaRPr lang="en-US"/>
          </a:p>
        </p:txBody>
      </p:sp>
      <p:sp>
        <p:nvSpPr>
          <p:cNvPr id="3" name="Content Placeholder 2"/>
          <p:cNvSpPr>
            <a:spLocks noGrp="1"/>
          </p:cNvSpPr>
          <p:nvPr>
            <p:ph idx="1"/>
          </p:nvPr>
        </p:nvSpPr>
        <p:spPr/>
        <p:txBody>
          <a:bodyPr/>
          <a:lstStyle/>
          <a:p>
            <a:pPr marL="0" indent="0">
              <a:buNone/>
            </a:pPr>
            <a:r>
              <a:rPr lang="en-US" sz="2800" b="1" smtClean="0"/>
              <a:t>2.2.1 Định dạng bằng hộp thoại Paragraph</a:t>
            </a:r>
          </a:p>
          <a:p>
            <a:pPr marL="0" indent="515938">
              <a:buNone/>
            </a:pPr>
            <a:r>
              <a:rPr lang="en-US" sz="2800" smtClean="0"/>
              <a:t>Để định dạng đoạn, thực hiện các bước sau:</a:t>
            </a:r>
          </a:p>
          <a:p>
            <a:pPr lvl="2">
              <a:buFont typeface="Wingdings" pitchFamily="2" charset="2"/>
              <a:buChar char="q"/>
            </a:pPr>
            <a:r>
              <a:rPr lang="en-US" smtClean="0"/>
              <a:t> Chọn đoạn văn bản cần định dạng</a:t>
            </a:r>
          </a:p>
          <a:p>
            <a:pPr lvl="2">
              <a:buFont typeface="Wingdings" pitchFamily="2" charset="2"/>
              <a:buChar char="q"/>
            </a:pPr>
            <a:r>
              <a:rPr lang="en-US" smtClean="0"/>
              <a:t> Vào </a:t>
            </a:r>
            <a:r>
              <a:rPr lang="en-US" b="1" smtClean="0"/>
              <a:t>Home</a:t>
            </a:r>
            <a:r>
              <a:rPr lang="en-US" smtClean="0"/>
              <a:t> -&gt; chọn </a:t>
            </a:r>
            <a:r>
              <a:rPr lang="en-US" b="1" smtClean="0"/>
              <a:t>Paragraph</a:t>
            </a:r>
          </a:p>
          <a:p>
            <a:pPr marL="800100" lvl="2" indent="0">
              <a:buNone/>
            </a:pPr>
            <a:r>
              <a:rPr lang="en-US" smtClean="0"/>
              <a:t>Hộp thoại Paragrap xuất hiện</a:t>
            </a:r>
            <a:endParaRPr lang="en-US"/>
          </a:p>
        </p:txBody>
      </p:sp>
    </p:spTree>
    <p:extLst>
      <p:ext uri="{BB962C8B-B14F-4D97-AF65-F5344CB8AC3E}">
        <p14:creationId xmlns:p14="http://schemas.microsoft.com/office/powerpoint/2010/main" val="121634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circle(in)">
                                      <p:cBhvr>
                                        <p:cTn id="25"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2.2 Định dạng đoạn (tt)</a:t>
            </a:r>
          </a:p>
        </p:txBody>
      </p:sp>
      <p:sp>
        <p:nvSpPr>
          <p:cNvPr id="3" name="Content Placeholder 2"/>
          <p:cNvSpPr>
            <a:spLocks noGrp="1"/>
          </p:cNvSpPr>
          <p:nvPr>
            <p:ph idx="1"/>
          </p:nvPr>
        </p:nvSpPr>
        <p:spPr/>
        <p:txBody>
          <a:bodyPr/>
          <a:lstStyle/>
          <a:p>
            <a:pPr marL="0" indent="0">
              <a:buNone/>
            </a:pPr>
            <a:r>
              <a:rPr lang="en-US" sz="2800" b="1" i="1" smtClean="0"/>
              <a:t>Hộp thoại Paragraph</a:t>
            </a:r>
          </a:p>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774" y="1676400"/>
            <a:ext cx="366426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381000" y="2537791"/>
            <a:ext cx="3048000" cy="1828800"/>
          </a:xfrm>
          <a:prstGeom prst="wedgeRoundRectCallout">
            <a:avLst>
              <a:gd name="adj1" fmla="val 144557"/>
              <a:gd name="adj2" fmla="val -5299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marL="973138" indent="-973138"/>
            <a:r>
              <a:rPr lang="en-US" smtClean="0">
                <a:latin typeface="Times New Roman" pitchFamily="18" charset="0"/>
                <a:cs typeface="Times New Roman" pitchFamily="18" charset="0"/>
              </a:rPr>
              <a:t>Aligment: Dùng để căn chỉnh lề</a:t>
            </a:r>
          </a:p>
          <a:p>
            <a:r>
              <a:rPr lang="en-US" smtClean="0">
                <a:latin typeface="Times New Roman" pitchFamily="18" charset="0"/>
                <a:cs typeface="Times New Roman" pitchFamily="18" charset="0"/>
              </a:rPr>
              <a:t>Left: Canh lề trái</a:t>
            </a:r>
          </a:p>
          <a:p>
            <a:r>
              <a:rPr lang="en-US" smtClean="0">
                <a:latin typeface="Times New Roman" pitchFamily="18" charset="0"/>
                <a:cs typeface="Times New Roman" pitchFamily="18" charset="0"/>
              </a:rPr>
              <a:t>Right: Canh lề phải</a:t>
            </a:r>
          </a:p>
          <a:p>
            <a:r>
              <a:rPr lang="en-US" smtClean="0">
                <a:latin typeface="Times New Roman" pitchFamily="18" charset="0"/>
                <a:cs typeface="Times New Roman" pitchFamily="18" charset="0"/>
              </a:rPr>
              <a:t>Center: Canh lề giữa</a:t>
            </a:r>
          </a:p>
          <a:p>
            <a:r>
              <a:rPr lang="en-US" smtClean="0">
                <a:latin typeface="Times New Roman" pitchFamily="18" charset="0"/>
                <a:cs typeface="Times New Roman" pitchFamily="18" charset="0"/>
              </a:rPr>
              <a:t>Justified: Canh đều 2 bên</a:t>
            </a:r>
          </a:p>
        </p:txBody>
      </p:sp>
      <p:sp>
        <p:nvSpPr>
          <p:cNvPr id="8" name="Rounded Rectangular Callout 7"/>
          <p:cNvSpPr/>
          <p:nvPr/>
        </p:nvSpPr>
        <p:spPr>
          <a:xfrm>
            <a:off x="1871870" y="4472609"/>
            <a:ext cx="2723322" cy="785191"/>
          </a:xfrm>
          <a:prstGeom prst="wedgeRoundRectCallout">
            <a:avLst>
              <a:gd name="adj1" fmla="val 75969"/>
              <a:gd name="adj2" fmla="val -224817"/>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Indentation: Dùng để thay đổi vị trí canh lề</a:t>
            </a:r>
          </a:p>
        </p:txBody>
      </p:sp>
      <p:sp>
        <p:nvSpPr>
          <p:cNvPr id="9" name="Rounded Rectangular Callout 8"/>
          <p:cNvSpPr/>
          <p:nvPr/>
        </p:nvSpPr>
        <p:spPr>
          <a:xfrm>
            <a:off x="4631635" y="5006009"/>
            <a:ext cx="2723322" cy="785191"/>
          </a:xfrm>
          <a:prstGeom prst="wedgeRoundRectCallout">
            <a:avLst>
              <a:gd name="adj1" fmla="val 3153"/>
              <a:gd name="adj2" fmla="val -132711"/>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Điều chỉnh khoảng cách các đoạn</a:t>
            </a:r>
          </a:p>
        </p:txBody>
      </p:sp>
      <p:sp>
        <p:nvSpPr>
          <p:cNvPr id="10" name="Rounded Rectangular Callout 9"/>
          <p:cNvSpPr/>
          <p:nvPr/>
        </p:nvSpPr>
        <p:spPr>
          <a:xfrm>
            <a:off x="6172200" y="3352800"/>
            <a:ext cx="2517932" cy="457200"/>
          </a:xfrm>
          <a:prstGeom prst="wedgeRoundRectCallout">
            <a:avLst>
              <a:gd name="adj1" fmla="val 8772"/>
              <a:gd name="adj2" fmla="val 138332"/>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Khoảng cách các dòng</a:t>
            </a:r>
          </a:p>
        </p:txBody>
      </p:sp>
    </p:spTree>
    <p:extLst>
      <p:ext uri="{BB962C8B-B14F-4D97-AF65-F5344CB8AC3E}">
        <p14:creationId xmlns:p14="http://schemas.microsoft.com/office/powerpoint/2010/main" val="136729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inVertic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2.2 Định dạng đoạn (tt)</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2713703"/>
            <a:ext cx="3984915" cy="158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124200" y="4266579"/>
            <a:ext cx="2667000" cy="369332"/>
          </a:xfrm>
          <a:prstGeom prst="rect">
            <a:avLst/>
          </a:prstGeom>
          <a:noFill/>
        </p:spPr>
        <p:txBody>
          <a:bodyPr wrap="square" rtlCol="0">
            <a:spAutoFit/>
          </a:bodyPr>
          <a:lstStyle/>
          <a:p>
            <a:pPr algn="ctr"/>
            <a:r>
              <a:rPr lang="en-US" smtClean="0">
                <a:latin typeface="Times New Roman" pitchFamily="18" charset="0"/>
                <a:cs typeface="Times New Roman" pitchFamily="18" charset="0"/>
              </a:rPr>
              <a:t>Group Paragraph</a:t>
            </a:r>
            <a:endParaRPr lang="en-US">
              <a:latin typeface="Times New Roman" pitchFamily="18" charset="0"/>
              <a:cs typeface="Times New Roman" pitchFamily="18" charset="0"/>
            </a:endParaRPr>
          </a:p>
        </p:txBody>
      </p:sp>
      <p:sp>
        <p:nvSpPr>
          <p:cNvPr id="7" name="Rounded Rectangular Callout 6"/>
          <p:cNvSpPr/>
          <p:nvPr/>
        </p:nvSpPr>
        <p:spPr>
          <a:xfrm>
            <a:off x="533400" y="3505200"/>
            <a:ext cx="1828800" cy="533400"/>
          </a:xfrm>
          <a:prstGeom prst="wedgeRoundRectCallout">
            <a:avLst>
              <a:gd name="adj1" fmla="val 59812"/>
              <a:gd name="adj2" fmla="val -45334"/>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Canh lề trái</a:t>
            </a:r>
            <a:endParaRPr lang="en-US">
              <a:latin typeface="Times New Roman" pitchFamily="18" charset="0"/>
              <a:cs typeface="Times New Roman" pitchFamily="18" charset="0"/>
            </a:endParaRPr>
          </a:p>
        </p:txBody>
      </p:sp>
      <p:sp>
        <p:nvSpPr>
          <p:cNvPr id="9" name="Rounded Rectangular Callout 8"/>
          <p:cNvSpPr/>
          <p:nvPr/>
        </p:nvSpPr>
        <p:spPr>
          <a:xfrm>
            <a:off x="1676400" y="4202669"/>
            <a:ext cx="1828800" cy="533400"/>
          </a:xfrm>
          <a:prstGeom prst="wedgeRoundRectCallout">
            <a:avLst>
              <a:gd name="adj1" fmla="val 29167"/>
              <a:gd name="adj2" fmla="val -13104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Canh lề giữa</a:t>
            </a:r>
            <a:endParaRPr lang="en-US">
              <a:latin typeface="Times New Roman" pitchFamily="18" charset="0"/>
              <a:cs typeface="Times New Roman" pitchFamily="18" charset="0"/>
            </a:endParaRPr>
          </a:p>
        </p:txBody>
      </p:sp>
      <p:sp>
        <p:nvSpPr>
          <p:cNvPr id="10" name="Rounded Rectangular Callout 9"/>
          <p:cNvSpPr/>
          <p:nvPr/>
        </p:nvSpPr>
        <p:spPr>
          <a:xfrm>
            <a:off x="1600200" y="2057400"/>
            <a:ext cx="1828800" cy="533400"/>
          </a:xfrm>
          <a:prstGeom prst="wedgeRoundRectCallout">
            <a:avLst>
              <a:gd name="adj1" fmla="val 55780"/>
              <a:gd name="adj2" fmla="val 222869"/>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Canh lề phải</a:t>
            </a:r>
            <a:endParaRPr lang="en-US">
              <a:latin typeface="Times New Roman" pitchFamily="18" charset="0"/>
              <a:cs typeface="Times New Roman" pitchFamily="18" charset="0"/>
            </a:endParaRPr>
          </a:p>
        </p:txBody>
      </p:sp>
      <p:sp>
        <p:nvSpPr>
          <p:cNvPr id="11" name="Rounded Rectangular Callout 10"/>
          <p:cNvSpPr/>
          <p:nvPr/>
        </p:nvSpPr>
        <p:spPr>
          <a:xfrm>
            <a:off x="3605981" y="2072148"/>
            <a:ext cx="1828800" cy="533400"/>
          </a:xfrm>
          <a:prstGeom prst="wedgeRoundRectCallout">
            <a:avLst>
              <a:gd name="adj1" fmla="val -36155"/>
              <a:gd name="adj2" fmla="val 222869"/>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Canh lề 2 bên</a:t>
            </a:r>
            <a:endParaRPr lang="en-US">
              <a:latin typeface="Times New Roman" pitchFamily="18" charset="0"/>
              <a:cs typeface="Times New Roman" pitchFamily="18" charset="0"/>
            </a:endParaRPr>
          </a:p>
        </p:txBody>
      </p:sp>
      <p:sp>
        <p:nvSpPr>
          <p:cNvPr id="12" name="Rounded Rectangular Callout 11"/>
          <p:cNvSpPr/>
          <p:nvPr/>
        </p:nvSpPr>
        <p:spPr>
          <a:xfrm>
            <a:off x="5791200" y="3999879"/>
            <a:ext cx="2286000" cy="736190"/>
          </a:xfrm>
          <a:prstGeom prst="wedgeRoundRectCallout">
            <a:avLst>
              <a:gd name="adj1" fmla="val -103736"/>
              <a:gd name="adj2" fmla="val -84325"/>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Thay đổi khoảng cách dòng đoạn</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961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2.3 Thiết lập Tab</a:t>
            </a:r>
            <a:endParaRPr lang="en-US"/>
          </a:p>
        </p:txBody>
      </p:sp>
      <p:sp>
        <p:nvSpPr>
          <p:cNvPr id="3" name="Content Placeholder 2"/>
          <p:cNvSpPr>
            <a:spLocks noGrp="1"/>
          </p:cNvSpPr>
          <p:nvPr>
            <p:ph idx="1"/>
          </p:nvPr>
        </p:nvSpPr>
        <p:spPr/>
        <p:txBody>
          <a:bodyPr>
            <a:normAutofit/>
          </a:bodyPr>
          <a:lstStyle/>
          <a:p>
            <a:pPr marL="0" indent="515938">
              <a:buNone/>
            </a:pPr>
            <a:r>
              <a:rPr lang="en-US" sz="2800" smtClean="0"/>
              <a:t>Thiết lập Tab là đặt một điểm dừng (Tab Stop) mà con trỏ sẽ dịch chuyển đến điểm này khi người dùng nhấn phím Tab.</a:t>
            </a:r>
          </a:p>
          <a:p>
            <a:pPr marL="0" indent="515938">
              <a:buNone/>
            </a:pPr>
            <a:r>
              <a:rPr lang="en-US" sz="2800" smtClean="0"/>
              <a:t>Nếu không đặt Tab stop, khi nhấn Tab thì con trỏ sẽ nhảy đến vị trí cố định được quy định trong mục Default Tab Stop (mặc định là 0.5 inch =1.27 cm).</a:t>
            </a:r>
          </a:p>
          <a:p>
            <a:pPr marL="0" indent="0">
              <a:buNone/>
            </a:pPr>
            <a:endParaRPr lang="en-US"/>
          </a:p>
        </p:txBody>
      </p:sp>
    </p:spTree>
    <p:extLst>
      <p:ext uri="{BB962C8B-B14F-4D97-AF65-F5344CB8AC3E}">
        <p14:creationId xmlns:p14="http://schemas.microsoft.com/office/powerpoint/2010/main" val="9242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2.3 Thiết lập Tab (tt)</a:t>
            </a:r>
            <a:endParaRPr lang="en-US"/>
          </a:p>
        </p:txBody>
      </p:sp>
      <p:sp>
        <p:nvSpPr>
          <p:cNvPr id="3" name="Content Placeholder 2"/>
          <p:cNvSpPr>
            <a:spLocks noGrp="1"/>
          </p:cNvSpPr>
          <p:nvPr>
            <p:ph idx="1"/>
          </p:nvPr>
        </p:nvSpPr>
        <p:spPr/>
        <p:txBody>
          <a:bodyPr>
            <a:normAutofit/>
          </a:bodyPr>
          <a:lstStyle/>
          <a:p>
            <a:pPr marL="0" indent="0">
              <a:buNone/>
            </a:pPr>
            <a:r>
              <a:rPr lang="en-US" b="1" smtClean="0"/>
              <a:t>2.3.1 </a:t>
            </a:r>
            <a:r>
              <a:rPr lang="en-US" b="1"/>
              <a:t>Các loại </a:t>
            </a:r>
            <a:r>
              <a:rPr lang="en-US" b="1" smtClean="0"/>
              <a:t>Tab</a:t>
            </a:r>
            <a:endParaRPr lang="en-US" b="1"/>
          </a:p>
          <a:p>
            <a:pPr lvl="1">
              <a:buFont typeface="Courier New" pitchFamily="49" charset="0"/>
              <a:buChar char="o"/>
            </a:pPr>
            <a:r>
              <a:rPr lang="en-US"/>
              <a:t>(Left tab): Là tab canh </a:t>
            </a:r>
            <a:r>
              <a:rPr lang="en-US" smtClean="0"/>
              <a:t>trái </a:t>
            </a:r>
            <a:endParaRPr lang="en-US"/>
          </a:p>
          <a:p>
            <a:pPr lvl="1">
              <a:buFont typeface="Courier New" pitchFamily="49" charset="0"/>
              <a:buChar char="o"/>
            </a:pPr>
            <a:r>
              <a:rPr lang="en-US"/>
              <a:t>(Right Tab): Là Tab canh phải</a:t>
            </a:r>
          </a:p>
          <a:p>
            <a:pPr lvl="1">
              <a:buFont typeface="Courier New" pitchFamily="49" charset="0"/>
              <a:buChar char="o"/>
            </a:pPr>
            <a:r>
              <a:rPr lang="en-US"/>
              <a:t>(Center Tab): Là Tab canh giữa</a:t>
            </a:r>
          </a:p>
          <a:p>
            <a:pPr lvl="1">
              <a:buFont typeface="Courier New" pitchFamily="49" charset="0"/>
              <a:buChar char="o"/>
            </a:pPr>
            <a:r>
              <a:rPr lang="en-US"/>
              <a:t>Decimal Tab: Là Tab canh lấy chuẩn là dấu phân các phần thập phân.</a:t>
            </a:r>
          </a:p>
          <a:p>
            <a:pPr lvl="1">
              <a:buFont typeface="Courier New" pitchFamily="49" charset="0"/>
              <a:buChar char="o"/>
            </a:pPr>
            <a:r>
              <a:rPr lang="en-US"/>
              <a:t>(Bar Tab): Là Tab chèn thêm một gạch thẳng đứng “|” vào vị trí Tab dừng</a:t>
            </a:r>
          </a:p>
          <a:p>
            <a:pPr marL="0" indent="0">
              <a:buNone/>
            </a:pPr>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265" y="2280743"/>
            <a:ext cx="36576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305" y="3272904"/>
            <a:ext cx="36576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5031" y="2791046"/>
            <a:ext cx="36576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5031" y="4285596"/>
            <a:ext cx="36576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8725" y="5228898"/>
            <a:ext cx="36576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22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ipe(down)">
                                      <p:cBhvr>
                                        <p:cTn id="16" dur="5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wipe(down)">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00"/>
                                        <p:tgtEl>
                                          <p:spTgt spid="3">
                                            <p:txEl>
                                              <p:pRg st="3" end="3"/>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075"/>
                                        </p:tgtEl>
                                        <p:attrNameLst>
                                          <p:attrName>style.visibility</p:attrName>
                                        </p:attrNameLst>
                                      </p:cBhvr>
                                      <p:to>
                                        <p:strVal val="visible"/>
                                      </p:to>
                                    </p:set>
                                    <p:animEffect transition="in" filter="wipe(down)">
                                      <p:cBhvr>
                                        <p:cTn id="32" dur="500"/>
                                        <p:tgtEl>
                                          <p:spTgt spid="30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3077"/>
                                        </p:tgtEl>
                                        <p:attrNameLst>
                                          <p:attrName>style.visibility</p:attrName>
                                        </p:attrNameLst>
                                      </p:cBhvr>
                                      <p:to>
                                        <p:strVal val="visible"/>
                                      </p:to>
                                    </p:set>
                                    <p:animEffect transition="in" filter="wipe(down)">
                                      <p:cBhvr>
                                        <p:cTn id="40" dur="500"/>
                                        <p:tgtEl>
                                          <p:spTgt spid="307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down)">
                                      <p:cBhvr>
                                        <p:cTn id="45" dur="500"/>
                                        <p:tgtEl>
                                          <p:spTgt spid="3">
                                            <p:txEl>
                                              <p:pRg st="5" end="5"/>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3078"/>
                                        </p:tgtEl>
                                        <p:attrNameLst>
                                          <p:attrName>style.visibility</p:attrName>
                                        </p:attrNameLst>
                                      </p:cBhvr>
                                      <p:to>
                                        <p:strVal val="visible"/>
                                      </p:to>
                                    </p:set>
                                    <p:animEffect transition="in" filter="wipe(down)">
                                      <p:cBhvr>
                                        <p:cTn id="48"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2.3 Thiết lập Tab (tt)</a:t>
            </a:r>
          </a:p>
        </p:txBody>
      </p:sp>
      <p:sp>
        <p:nvSpPr>
          <p:cNvPr id="3" name="Content Placeholder 2"/>
          <p:cNvSpPr>
            <a:spLocks noGrp="1"/>
          </p:cNvSpPr>
          <p:nvPr>
            <p:ph idx="1"/>
          </p:nvPr>
        </p:nvSpPr>
        <p:spPr/>
        <p:txBody>
          <a:bodyPr/>
          <a:lstStyle/>
          <a:p>
            <a:pPr marL="0" indent="0">
              <a:buNone/>
            </a:pPr>
            <a:r>
              <a:rPr lang="en-US" sz="2800" b="1" smtClean="0"/>
              <a:t>2.3.2 Cách đặt Tab</a:t>
            </a:r>
          </a:p>
          <a:p>
            <a:pPr marL="0" indent="0">
              <a:buNone/>
            </a:pPr>
            <a:endParaRPr lang="en-US" sz="2800" b="1" smtClean="0"/>
          </a:p>
          <a:p>
            <a:pPr lvl="1">
              <a:buFont typeface="Wingdings" pitchFamily="2" charset="2"/>
              <a:buChar char="q"/>
            </a:pPr>
            <a:r>
              <a:rPr lang="en-US" sz="2400" smtClean="0"/>
              <a:t> Sử dụng thước định vị</a:t>
            </a:r>
          </a:p>
          <a:p>
            <a:pPr lvl="1">
              <a:buFont typeface="Wingdings" pitchFamily="2" charset="2"/>
              <a:buChar char="q"/>
            </a:pPr>
            <a:r>
              <a:rPr lang="en-US" sz="2400" smtClean="0"/>
              <a:t> Chọn vị trí muốn đặt Tab.</a:t>
            </a:r>
          </a:p>
          <a:p>
            <a:pPr lvl="1">
              <a:buFont typeface="Wingdings" pitchFamily="2" charset="2"/>
              <a:buChar char="q"/>
            </a:pPr>
            <a:r>
              <a:rPr lang="en-US" sz="2400" smtClean="0"/>
              <a:t> Kích vào nút Tab Align bên trái thước đo để chọn một loại Tab dừng cần đặt.</a:t>
            </a:r>
          </a:p>
          <a:p>
            <a:pPr lvl="1">
              <a:buFont typeface="Wingdings" pitchFamily="2" charset="2"/>
              <a:buChar char="q"/>
            </a:pPr>
            <a:r>
              <a:rPr lang="en-US" sz="2400" smtClean="0"/>
              <a:t> Kích chuột vào vị trí cần đặt Tab trên thanh thước, lúc đó sẽ xuất hiện dấu Tab trên thước</a:t>
            </a:r>
            <a:endParaRPr lang="en-US" sz="240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057400"/>
            <a:ext cx="7645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66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5362"/>
                                        </p:tgtEl>
                                        <p:attrNameLst>
                                          <p:attrName>style.visibility</p:attrName>
                                        </p:attrNameLst>
                                      </p:cBhvr>
                                      <p:to>
                                        <p:strVal val="visible"/>
                                      </p:to>
                                    </p:set>
                                    <p:animEffect transition="in" filter="barn(inVertical)">
                                      <p:cBhvr>
                                        <p:cTn id="18" dur="500"/>
                                        <p:tgtEl>
                                          <p:spTgt spid="1536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circle(in)">
                                      <p:cBhvr>
                                        <p:cTn id="30" dur="20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heel(1)">
                                      <p:cBhvr>
                                        <p:cTn id="35"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2.3 Thiết lập Tab (tt)</a:t>
            </a:r>
          </a:p>
        </p:txBody>
      </p:sp>
      <p:sp>
        <p:nvSpPr>
          <p:cNvPr id="3" name="Content Placeholder 2"/>
          <p:cNvSpPr>
            <a:spLocks noGrp="1"/>
          </p:cNvSpPr>
          <p:nvPr>
            <p:ph idx="1"/>
          </p:nvPr>
        </p:nvSpPr>
        <p:spPr/>
        <p:txBody>
          <a:bodyPr/>
          <a:lstStyle/>
          <a:p>
            <a:pPr marL="0" indent="0">
              <a:buNone/>
            </a:pPr>
            <a:r>
              <a:rPr lang="en-US" sz="2800" b="1" smtClean="0"/>
              <a:t>2.3.2 Cách đặt Tab</a:t>
            </a:r>
          </a:p>
          <a:p>
            <a:pPr marL="0" indent="0">
              <a:buNone/>
            </a:pPr>
            <a:endParaRPr lang="en-US" sz="2800" b="1" smtClean="0"/>
          </a:p>
          <a:p>
            <a:pPr lvl="1">
              <a:buFont typeface="Wingdings" pitchFamily="2" charset="2"/>
              <a:buChar char="q"/>
            </a:pPr>
            <a:r>
              <a:rPr lang="en-US" sz="2400" smtClean="0"/>
              <a:t> Sử dụng thước định vị</a:t>
            </a:r>
          </a:p>
          <a:p>
            <a:pPr lvl="1">
              <a:buFont typeface="Wingdings" pitchFamily="2" charset="2"/>
              <a:buChar char="q"/>
            </a:pPr>
            <a:r>
              <a:rPr lang="en-US" sz="2400" smtClean="0"/>
              <a:t> Chọn vị trí muốn đặt Tab.</a:t>
            </a:r>
          </a:p>
          <a:p>
            <a:pPr lvl="1">
              <a:buFont typeface="Wingdings" pitchFamily="2" charset="2"/>
              <a:buChar char="q"/>
            </a:pPr>
            <a:r>
              <a:rPr lang="en-US" sz="2400" smtClean="0"/>
              <a:t> Kích vào nút Tab Align bên trái thước đo để chọn một loại Tab dừng cần đặt.</a:t>
            </a:r>
          </a:p>
          <a:p>
            <a:pPr lvl="1">
              <a:buFont typeface="Wingdings" pitchFamily="2" charset="2"/>
              <a:buChar char="q"/>
            </a:pPr>
            <a:r>
              <a:rPr lang="en-US" sz="2400" smtClean="0"/>
              <a:t> Kích chuột vào vị trí cần đặt Tab trên thanh thước, lúc đó sẽ xuất hiện dấu Tab trên thước</a:t>
            </a:r>
            <a:endParaRPr lang="en-US" sz="240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057400"/>
            <a:ext cx="7645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531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5362"/>
                                        </p:tgtEl>
                                        <p:attrNameLst>
                                          <p:attrName>style.visibility</p:attrName>
                                        </p:attrNameLst>
                                      </p:cBhvr>
                                      <p:to>
                                        <p:strVal val="visible"/>
                                      </p:to>
                                    </p:set>
                                    <p:animEffect transition="in" filter="barn(inVertical)">
                                      <p:cBhvr>
                                        <p:cTn id="18" dur="500"/>
                                        <p:tgtEl>
                                          <p:spTgt spid="1536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circle(in)">
                                      <p:cBhvr>
                                        <p:cTn id="30" dur="20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heel(1)">
                                      <p:cBhvr>
                                        <p:cTn id="35"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2.3 Thiết lập Tab (tt)</a:t>
            </a:r>
          </a:p>
        </p:txBody>
      </p:sp>
      <p:sp>
        <p:nvSpPr>
          <p:cNvPr id="3" name="Content Placeholder 2"/>
          <p:cNvSpPr>
            <a:spLocks noGrp="1"/>
          </p:cNvSpPr>
          <p:nvPr>
            <p:ph idx="1"/>
          </p:nvPr>
        </p:nvSpPr>
        <p:spPr>
          <a:xfrm>
            <a:off x="457200" y="1600200"/>
            <a:ext cx="5638800" cy="4525963"/>
          </a:xfrm>
        </p:spPr>
        <p:txBody>
          <a:bodyPr>
            <a:normAutofit/>
          </a:bodyPr>
          <a:lstStyle/>
          <a:p>
            <a:pPr marL="0" indent="0">
              <a:buNone/>
            </a:pPr>
            <a:r>
              <a:rPr lang="en-US" sz="2800" b="1" smtClean="0"/>
              <a:t>2.3.3 Hiệu chỉnh Tab</a:t>
            </a:r>
          </a:p>
          <a:p>
            <a:pPr lvl="1">
              <a:buFont typeface="Wingdings" pitchFamily="2" charset="2"/>
              <a:buChar char="q"/>
            </a:pPr>
            <a:r>
              <a:rPr lang="en-US" sz="2400" smtClean="0"/>
              <a:t>Chọn vị trí muốn đặt</a:t>
            </a:r>
          </a:p>
          <a:p>
            <a:pPr lvl="1">
              <a:buFont typeface="Wingdings" pitchFamily="2" charset="2"/>
              <a:buChar char="q"/>
            </a:pPr>
            <a:r>
              <a:rPr lang="en-US" sz="2400" smtClean="0"/>
              <a:t>Vào </a:t>
            </a:r>
            <a:r>
              <a:rPr lang="en-US" sz="2400" b="1" smtClean="0"/>
              <a:t>Paragraph</a:t>
            </a:r>
            <a:r>
              <a:rPr lang="en-US" sz="2400" smtClean="0"/>
              <a:t> -&gt;Tab Hộp thoại Tab xuất hiện:</a:t>
            </a:r>
          </a:p>
          <a:p>
            <a:pPr marL="1371600" lvl="2" indent="-457200">
              <a:buFont typeface="Courier New" pitchFamily="49" charset="0"/>
              <a:buChar char="o"/>
            </a:pPr>
            <a:r>
              <a:rPr lang="en-US" smtClean="0"/>
              <a:t>Tab stop position: Vị trí của Tab</a:t>
            </a:r>
          </a:p>
          <a:p>
            <a:pPr marL="1371600" lvl="2" indent="-457200">
              <a:buFont typeface="Courier New" pitchFamily="49" charset="0"/>
              <a:buChar char="o"/>
            </a:pPr>
            <a:r>
              <a:rPr lang="en-US" smtClean="0"/>
              <a:t>Alignment: Canh lề cho Tab</a:t>
            </a:r>
          </a:p>
          <a:p>
            <a:pPr marL="1371600" lvl="2" indent="-457200">
              <a:buFont typeface="Courier New" pitchFamily="49" charset="0"/>
              <a:buChar char="o"/>
            </a:pPr>
            <a:r>
              <a:rPr lang="en-US" smtClean="0"/>
              <a:t>Leader: Chọn ký tự điền vào chỗ trống trước Tab</a:t>
            </a:r>
          </a:p>
          <a:p>
            <a:pPr marL="1371600" lvl="2" indent="-457200">
              <a:buFont typeface="Courier New" pitchFamily="49" charset="0"/>
              <a:buChar char="o"/>
            </a:pPr>
            <a:r>
              <a:rPr lang="en-US" smtClean="0"/>
              <a:t>Clear: Xóa Tab</a:t>
            </a:r>
          </a:p>
          <a:p>
            <a:pPr marL="1371600" lvl="2" indent="-457200">
              <a:buFont typeface="Courier New" pitchFamily="49" charset="0"/>
              <a:buChar char="o"/>
            </a:pPr>
            <a:r>
              <a:rPr lang="en-US" smtClean="0"/>
              <a:t>Clear All: Xóa hết Tab</a:t>
            </a: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417" y="1697421"/>
            <a:ext cx="2438400" cy="288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438900" y="4724400"/>
            <a:ext cx="2209800" cy="369332"/>
          </a:xfrm>
          <a:prstGeom prst="rect">
            <a:avLst/>
          </a:prstGeom>
          <a:noFill/>
        </p:spPr>
        <p:txBody>
          <a:bodyPr wrap="square" rtlCol="0">
            <a:spAutoFit/>
          </a:bodyPr>
          <a:lstStyle/>
          <a:p>
            <a:pPr algn="ctr"/>
            <a:r>
              <a:rPr lang="en-US" b="1" i="1" smtClean="0">
                <a:latin typeface="Times New Roman" pitchFamily="18" charset="0"/>
                <a:cs typeface="Times New Roman" pitchFamily="18" charset="0"/>
              </a:rPr>
              <a:t>Hộp thoại Tab</a:t>
            </a:r>
            <a:endParaRPr lang="en-US" b="1" i="1">
              <a:latin typeface="Times New Roman" pitchFamily="18" charset="0"/>
              <a:cs typeface="Times New Roman" pitchFamily="18" charset="0"/>
            </a:endParaRPr>
          </a:p>
        </p:txBody>
      </p:sp>
    </p:spTree>
    <p:extLst>
      <p:ext uri="{BB962C8B-B14F-4D97-AF65-F5344CB8AC3E}">
        <p14:creationId xmlns:p14="http://schemas.microsoft.com/office/powerpoint/2010/main" val="320575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500"/>
                                        <p:tgtEl>
                                          <p:spTgt spid="409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2.3 Thiết lập Tab (tt)</a:t>
            </a:r>
          </a:p>
        </p:txBody>
      </p:sp>
      <p:sp>
        <p:nvSpPr>
          <p:cNvPr id="3" name="Content Placeholder 2"/>
          <p:cNvSpPr>
            <a:spLocks noGrp="1"/>
          </p:cNvSpPr>
          <p:nvPr>
            <p:ph idx="1"/>
          </p:nvPr>
        </p:nvSpPr>
        <p:spPr/>
        <p:txBody>
          <a:bodyPr>
            <a:normAutofit/>
          </a:bodyPr>
          <a:lstStyle/>
          <a:p>
            <a:pPr marL="0" indent="0">
              <a:buNone/>
            </a:pPr>
            <a:r>
              <a:rPr lang="en-US" sz="2800" b="1" smtClean="0"/>
              <a:t>2.4.4 Xóa Tab</a:t>
            </a:r>
          </a:p>
          <a:p>
            <a:pPr marL="0" indent="457200">
              <a:buNone/>
            </a:pPr>
            <a:r>
              <a:rPr lang="en-US" sz="2800" i="1" smtClean="0"/>
              <a:t>Có 3 cách sau:</a:t>
            </a:r>
          </a:p>
          <a:p>
            <a:pPr lvl="1">
              <a:buFont typeface="Wingdings" pitchFamily="2" charset="2"/>
              <a:buChar char="q"/>
            </a:pPr>
            <a:r>
              <a:rPr lang="en-US" sz="2400" smtClean="0"/>
              <a:t> Kéo thả các điểm dừng trên thước định vị ra khỏi nó.</a:t>
            </a:r>
          </a:p>
          <a:p>
            <a:pPr lvl="1">
              <a:buFont typeface="Wingdings" pitchFamily="2" charset="2"/>
              <a:buChar char="q"/>
            </a:pPr>
            <a:r>
              <a:rPr lang="en-US" sz="2400" smtClean="0"/>
              <a:t> Trong cửa sổ Tabs, chọn </a:t>
            </a:r>
            <a:r>
              <a:rPr lang="en-US" sz="2400" b="1" i="1" smtClean="0"/>
              <a:t>Clear</a:t>
            </a:r>
            <a:r>
              <a:rPr lang="en-US" sz="2400" smtClean="0"/>
              <a:t> hoặc </a:t>
            </a:r>
            <a:r>
              <a:rPr lang="en-US" sz="2400" b="1" i="1" smtClean="0"/>
              <a:t>Clear All</a:t>
            </a:r>
            <a:r>
              <a:rPr lang="en-US" sz="2400" smtClean="0"/>
              <a:t> để hủy bỏ một hoặc tất cả các điểm dừng đã thiết lập</a:t>
            </a:r>
          </a:p>
          <a:p>
            <a:pPr lvl="1">
              <a:buFont typeface="Wingdings" pitchFamily="2" charset="2"/>
              <a:buChar char="q"/>
            </a:pPr>
            <a:r>
              <a:rPr lang="en-US" sz="2400" smtClean="0"/>
              <a:t> Nhấn tổ hợp phím </a:t>
            </a:r>
            <a:r>
              <a:rPr lang="en-US" sz="2400" b="1" smtClean="0"/>
              <a:t>Ctrl+Q</a:t>
            </a:r>
            <a:r>
              <a:rPr lang="en-US" sz="2400" smtClean="0"/>
              <a:t> để hủy bỏ tất cả các điểm dừng</a:t>
            </a:r>
          </a:p>
        </p:txBody>
      </p:sp>
    </p:spTree>
    <p:extLst>
      <p:ext uri="{BB962C8B-B14F-4D97-AF65-F5344CB8AC3E}">
        <p14:creationId xmlns:p14="http://schemas.microsoft.com/office/powerpoint/2010/main" val="57964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down)">
                                      <p:cBhvr>
                                        <p:cTn id="24" dur="500"/>
                                        <p:tgtEl>
                                          <p:spTgt spid="3">
                                            <p:txEl>
                                              <p:pRg st="3" end="3"/>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1.1 </a:t>
            </a:r>
            <a:r>
              <a:rPr lang="en-US" dirty="0" err="1" smtClean="0"/>
              <a:t>Giới</a:t>
            </a:r>
            <a:r>
              <a:rPr lang="en-US" dirty="0" smtClean="0"/>
              <a:t> </a:t>
            </a:r>
            <a:r>
              <a:rPr lang="en-US" dirty="0" err="1"/>
              <a:t>thiệu</a:t>
            </a:r>
            <a:r>
              <a:rPr lang="en-US" dirty="0"/>
              <a:t> Word </a:t>
            </a:r>
            <a:r>
              <a:rPr lang="en-US" dirty="0" smtClean="0"/>
              <a:t>2007</a:t>
            </a:r>
            <a:endParaRPr lang="en-US" dirty="0"/>
          </a:p>
        </p:txBody>
      </p:sp>
      <p:sp>
        <p:nvSpPr>
          <p:cNvPr id="3" name="Content Placeholder 2"/>
          <p:cNvSpPr>
            <a:spLocks noGrp="1"/>
          </p:cNvSpPr>
          <p:nvPr>
            <p:ph idx="1"/>
          </p:nvPr>
        </p:nvSpPr>
        <p:spPr/>
        <p:txBody>
          <a:bodyPr>
            <a:normAutofit lnSpcReduction="10000"/>
          </a:bodyPr>
          <a:lstStyle/>
          <a:p>
            <a:pPr marL="0" indent="457200" algn="just">
              <a:buNone/>
            </a:pPr>
            <a:r>
              <a:rPr lang="en-US" sz="2800" smtClean="0"/>
              <a:t>Microsoft Word là phần mềm chuyên xử lý văn bản phổ biện nhất hiện nay. MS Word có các tính năng:</a:t>
            </a:r>
          </a:p>
          <a:p>
            <a:pPr marL="800100">
              <a:buFont typeface="Wingdings" pitchFamily="2" charset="2"/>
              <a:buChar char="q"/>
            </a:pPr>
            <a:r>
              <a:rPr lang="en-US" sz="2400" smtClean="0"/>
              <a:t>Cung cấp đầy đủ nhất các kỹ năng soạn thảo và định dạng văn bản đa dạng, dễ sử dụng</a:t>
            </a:r>
          </a:p>
          <a:p>
            <a:pPr marL="800100">
              <a:buFont typeface="Wingdings" pitchFamily="2" charset="2"/>
              <a:buChar char="q"/>
            </a:pPr>
            <a:r>
              <a:rPr lang="en-US" sz="2400" smtClean="0"/>
              <a:t>Giao diện đồ họa thông qua hệ thống thực đơn và các hội thoại</a:t>
            </a:r>
          </a:p>
          <a:p>
            <a:pPr marL="752475" algn="just">
              <a:buFont typeface="Wingdings" pitchFamily="2" charset="2"/>
              <a:buChar char="q"/>
            </a:pPr>
            <a:r>
              <a:rPr lang="en-US" sz="2400" smtClean="0"/>
              <a:t>Có </a:t>
            </a:r>
            <a:r>
              <a:rPr lang="en-US" sz="2400"/>
              <a:t>các chương trình kiểm tra, sửa lỗi chính tả, gõ tắt, tìm kiếm,… và một số thao tác tự động khác</a:t>
            </a:r>
          </a:p>
          <a:p>
            <a:pPr marL="752475" algn="just">
              <a:buFont typeface="Wingdings" pitchFamily="2" charset="2"/>
              <a:buChar char="q"/>
            </a:pPr>
            <a:r>
              <a:rPr lang="en-US" sz="2400"/>
              <a:t>Có chức năng tạo bảng biểu mạnh như cho phép sắp xếp dữ </a:t>
            </a:r>
            <a:r>
              <a:rPr lang="en-US" sz="2400" smtClean="0"/>
              <a:t>liệu, chọn mẫu có sẵn...</a:t>
            </a:r>
          </a:p>
          <a:p>
            <a:pPr marL="752475" algn="just">
              <a:buFont typeface="Wingdings" pitchFamily="2" charset="2"/>
              <a:buChar char="q"/>
            </a:pPr>
            <a:r>
              <a:rPr lang="en-US" sz="2400" smtClean="0"/>
              <a:t>Cho phép trộn thư, Review tài liệu...</a:t>
            </a:r>
            <a:endParaRPr lang="en-US" sz="2400"/>
          </a:p>
        </p:txBody>
      </p:sp>
    </p:spTree>
    <p:extLst>
      <p:ext uri="{BB962C8B-B14F-4D97-AF65-F5344CB8AC3E}">
        <p14:creationId xmlns:p14="http://schemas.microsoft.com/office/powerpoint/2010/main" val="1549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arn(inVertical)">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2.4 Thiết lập Bullets và Numbering</a:t>
            </a:r>
            <a:endParaRPr lang="en-US"/>
          </a:p>
        </p:txBody>
      </p:sp>
      <p:sp>
        <p:nvSpPr>
          <p:cNvPr id="3" name="Content Placeholder 2"/>
          <p:cNvSpPr>
            <a:spLocks noGrp="1"/>
          </p:cNvSpPr>
          <p:nvPr>
            <p:ph idx="1"/>
          </p:nvPr>
        </p:nvSpPr>
        <p:spPr>
          <a:xfrm>
            <a:off x="457200" y="1600200"/>
            <a:ext cx="4876800" cy="4525963"/>
          </a:xfrm>
        </p:spPr>
        <p:txBody>
          <a:bodyPr>
            <a:normAutofit fontScale="77500" lnSpcReduction="20000"/>
          </a:bodyPr>
          <a:lstStyle/>
          <a:p>
            <a:pPr marL="0" indent="0">
              <a:buNone/>
            </a:pPr>
            <a:r>
              <a:rPr lang="en-US" b="1" smtClean="0"/>
              <a:t>2.4.1 Định dạng Bullets</a:t>
            </a:r>
          </a:p>
          <a:p>
            <a:pPr marL="0" indent="515938">
              <a:buNone/>
            </a:pPr>
            <a:r>
              <a:rPr lang="en-US" sz="3100" smtClean="0"/>
              <a:t>Đưa con trỏ soạn thảo đến vị trí cần chọn định dạng:</a:t>
            </a:r>
          </a:p>
          <a:p>
            <a:pPr lvl="1">
              <a:buFont typeface="Courier New" pitchFamily="49" charset="0"/>
              <a:buChar char="o"/>
            </a:pPr>
            <a:r>
              <a:rPr lang="en-US" b="1" smtClean="0"/>
              <a:t>Home</a:t>
            </a:r>
            <a:r>
              <a:rPr lang="en-US" smtClean="0"/>
              <a:t> -&gt; Nhóm </a:t>
            </a:r>
            <a:r>
              <a:rPr lang="en-US" b="1" smtClean="0"/>
              <a:t>Paragraph</a:t>
            </a:r>
            <a:r>
              <a:rPr lang="en-US" smtClean="0"/>
              <a:t> -&gt; chọn </a:t>
            </a:r>
            <a:r>
              <a:rPr lang="en-US" b="1" smtClean="0"/>
              <a:t>Bullets</a:t>
            </a:r>
          </a:p>
          <a:p>
            <a:pPr lvl="1">
              <a:buFont typeface="Courier New" pitchFamily="49" charset="0"/>
              <a:buChar char="o"/>
            </a:pPr>
            <a:r>
              <a:rPr lang="en-US" smtClean="0"/>
              <a:t>Sau đó chọn kiểu định dạng có sẵn trong bảng</a:t>
            </a:r>
          </a:p>
          <a:p>
            <a:r>
              <a:rPr lang="en-US" sz="3100" smtClean="0"/>
              <a:t>Nếu muốn chọn kiểu khác chưa có ta chọn </a:t>
            </a:r>
            <a:r>
              <a:rPr lang="en-US" sz="3100" b="1" smtClean="0"/>
              <a:t>Define New Bullets </a:t>
            </a:r>
            <a:r>
              <a:rPr lang="en-US" sz="3100" smtClean="0"/>
              <a:t>sau đó thiết lập:</a:t>
            </a:r>
          </a:p>
          <a:p>
            <a:pPr lvl="1">
              <a:buFont typeface="Courier New" pitchFamily="49" charset="0"/>
              <a:buChar char="o"/>
            </a:pPr>
            <a:r>
              <a:rPr lang="en-US" smtClean="0"/>
              <a:t>Symbol</a:t>
            </a:r>
          </a:p>
          <a:p>
            <a:pPr lvl="1">
              <a:buFont typeface="Courier New" pitchFamily="49" charset="0"/>
              <a:buChar char="o"/>
            </a:pPr>
            <a:r>
              <a:rPr lang="en-US" smtClean="0"/>
              <a:t>Picture</a:t>
            </a:r>
          </a:p>
          <a:p>
            <a:pPr lvl="1">
              <a:buFont typeface="Courier New" pitchFamily="49" charset="0"/>
              <a:buChar char="o"/>
            </a:pPr>
            <a:r>
              <a:rPr lang="en-US" smtClean="0"/>
              <a:t>Hoặc font</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240" t="6366" r="46082" b="67588"/>
          <a:stretch/>
        </p:blipFill>
        <p:spPr bwMode="auto">
          <a:xfrm>
            <a:off x="5321265" y="2971800"/>
            <a:ext cx="3468240" cy="21450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248400" y="5121720"/>
            <a:ext cx="1828800" cy="369332"/>
          </a:xfrm>
          <a:prstGeom prst="rect">
            <a:avLst/>
          </a:prstGeom>
          <a:noFill/>
        </p:spPr>
        <p:txBody>
          <a:bodyPr wrap="square" rtlCol="0">
            <a:spAutoFit/>
          </a:bodyPr>
          <a:lstStyle/>
          <a:p>
            <a:r>
              <a:rPr lang="en-US" b="1" i="1" smtClean="0">
                <a:latin typeface="Times New Roman" pitchFamily="18" charset="0"/>
                <a:cs typeface="Times New Roman" pitchFamily="18" charset="0"/>
              </a:rPr>
              <a:t>Công cụ Bullets</a:t>
            </a:r>
            <a:endParaRPr lang="en-US" b="1" i="1">
              <a:latin typeface="Times New Roman" pitchFamily="18" charset="0"/>
              <a:cs typeface="Times New Roman" pitchFamily="18" charset="0"/>
            </a:endParaRPr>
          </a:p>
        </p:txBody>
      </p:sp>
    </p:spTree>
    <p:extLst>
      <p:ext uri="{BB962C8B-B14F-4D97-AF65-F5344CB8AC3E}">
        <p14:creationId xmlns:p14="http://schemas.microsoft.com/office/powerpoint/2010/main" val="5456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circle(in)">
                                      <p:cBhvr>
                                        <p:cTn id="14" dur="2000"/>
                                        <p:tgtEl>
                                          <p:spTgt spid="3">
                                            <p:txEl>
                                              <p:pRg st="1" end="1"/>
                                            </p:txEl>
                                          </p:spTgt>
                                        </p:tgtEl>
                                      </p:cBhvr>
                                    </p:animEffect>
                                  </p:childTnLst>
                                </p:cTn>
                              </p:par>
                              <p:par>
                                <p:cTn id="15" presetID="6" presetClass="entr" presetSubtype="16"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circle(in)">
                                      <p:cBhvr>
                                        <p:cTn id="17" dur="2000"/>
                                        <p:tgtEl>
                                          <p:spTgt spid="4098"/>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arn(inVertical)">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heel(1)">
                                      <p:cBhvr>
                                        <p:cTn id="38" dur="2000"/>
                                        <p:tgtEl>
                                          <p:spTgt spid="3">
                                            <p:txEl>
                                              <p:pRg st="5" end="5"/>
                                            </p:txEl>
                                          </p:spTgt>
                                        </p:tgtEl>
                                      </p:cBhvr>
                                    </p:animEffect>
                                  </p:childTnLst>
                                </p:cTn>
                              </p:par>
                              <p:par>
                                <p:cTn id="39" presetID="21" presetClass="entr" presetSubtype="1"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heel(1)">
                                      <p:cBhvr>
                                        <p:cTn id="41" dur="2000"/>
                                        <p:tgtEl>
                                          <p:spTgt spid="3">
                                            <p:txEl>
                                              <p:pRg st="6" end="6"/>
                                            </p:txEl>
                                          </p:spTgt>
                                        </p:tgtEl>
                                      </p:cBhvr>
                                    </p:animEffect>
                                  </p:childTnLst>
                                </p:cTn>
                              </p:par>
                              <p:par>
                                <p:cTn id="42" presetID="21" presetClass="entr" presetSubtype="1"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heel(1)">
                                      <p:cBhvr>
                                        <p:cTn id="44"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2.4 Thiết lập Bullets và </a:t>
            </a:r>
            <a:r>
              <a:rPr lang="en-US" smtClean="0"/>
              <a:t>Numbering (tt)</a:t>
            </a:r>
            <a:endParaRPr lang="en-US"/>
          </a:p>
        </p:txBody>
      </p:sp>
      <p:sp>
        <p:nvSpPr>
          <p:cNvPr id="3" name="Content Placeholder 2"/>
          <p:cNvSpPr>
            <a:spLocks noGrp="1"/>
          </p:cNvSpPr>
          <p:nvPr>
            <p:ph idx="1"/>
          </p:nvPr>
        </p:nvSpPr>
        <p:spPr>
          <a:xfrm>
            <a:off x="457200" y="1600200"/>
            <a:ext cx="5363817" cy="4525963"/>
          </a:xfrm>
        </p:spPr>
        <p:txBody>
          <a:bodyPr>
            <a:normAutofit/>
          </a:bodyPr>
          <a:lstStyle/>
          <a:p>
            <a:pPr marL="0" indent="0">
              <a:buNone/>
            </a:pPr>
            <a:r>
              <a:rPr lang="en-US" sz="2800" b="1" smtClean="0"/>
              <a:t>2.4.2 Định dạng Numbering</a:t>
            </a:r>
          </a:p>
          <a:p>
            <a:pPr marL="0" indent="398463">
              <a:buNone/>
            </a:pPr>
            <a:r>
              <a:rPr lang="en-US" sz="2400" smtClean="0"/>
              <a:t>Đưa con trỏ đến vị trí cần chọn định dạng:</a:t>
            </a:r>
          </a:p>
          <a:p>
            <a:pPr lvl="1">
              <a:buFont typeface="Wingdings" pitchFamily="2" charset="2"/>
              <a:buChar char="q"/>
            </a:pPr>
            <a:r>
              <a:rPr lang="en-US" sz="2000" smtClean="0"/>
              <a:t>Vào </a:t>
            </a:r>
            <a:r>
              <a:rPr lang="en-US" sz="2000" b="1" smtClean="0"/>
              <a:t>Home</a:t>
            </a:r>
            <a:r>
              <a:rPr lang="en-US" sz="2000" smtClean="0"/>
              <a:t> -&gt; trong nhóm </a:t>
            </a:r>
            <a:r>
              <a:rPr lang="en-US" sz="2000" b="1" smtClean="0"/>
              <a:t>Paragraph </a:t>
            </a:r>
            <a:r>
              <a:rPr lang="en-US" sz="2000" smtClean="0"/>
              <a:t>-&gt; chọn </a:t>
            </a:r>
            <a:r>
              <a:rPr lang="en-US" sz="2000" b="1" smtClean="0"/>
              <a:t>Numbering</a:t>
            </a:r>
          </a:p>
          <a:p>
            <a:pPr lvl="1">
              <a:buFont typeface="Wingdings" pitchFamily="2" charset="2"/>
              <a:buChar char="q"/>
            </a:pPr>
            <a:r>
              <a:rPr lang="en-US" sz="2400" smtClean="0"/>
              <a:t>Trong cửa sổ:</a:t>
            </a:r>
          </a:p>
          <a:p>
            <a:pPr lvl="2">
              <a:buFont typeface="Courier New" pitchFamily="49" charset="0"/>
              <a:buChar char="o"/>
            </a:pPr>
            <a:r>
              <a:rPr lang="en-US" sz="2000" smtClean="0"/>
              <a:t>Chọn kiểu đánh sẵn trong bảng</a:t>
            </a:r>
          </a:p>
          <a:p>
            <a:pPr lvl="2">
              <a:buFont typeface="Courier New" pitchFamily="49" charset="0"/>
              <a:buChar char="o"/>
            </a:pPr>
            <a:r>
              <a:rPr lang="en-US" sz="2000" smtClean="0"/>
              <a:t>Nếu muốn chọn kiểu chưa có trong bảng ta chọn Define New number fomat -&gt; chọn các kiểu khác</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323" r="45355" b="43649"/>
          <a:stretch/>
        </p:blipFill>
        <p:spPr bwMode="auto">
          <a:xfrm>
            <a:off x="5821017" y="1795898"/>
            <a:ext cx="2971800" cy="34460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34708" y="5290195"/>
            <a:ext cx="2544417" cy="369332"/>
          </a:xfrm>
          <a:prstGeom prst="rect">
            <a:avLst/>
          </a:prstGeom>
          <a:noFill/>
        </p:spPr>
        <p:txBody>
          <a:bodyPr wrap="square" rtlCol="0">
            <a:spAutoFit/>
          </a:bodyPr>
          <a:lstStyle/>
          <a:p>
            <a:pPr algn="ctr"/>
            <a:r>
              <a:rPr lang="en-US" b="1" i="1" smtClean="0">
                <a:latin typeface="Times New Roman" pitchFamily="18" charset="0"/>
                <a:cs typeface="Times New Roman" pitchFamily="18" charset="0"/>
              </a:rPr>
              <a:t>Công cụ Numbering</a:t>
            </a:r>
            <a:endParaRPr lang="en-US" b="1" i="1">
              <a:latin typeface="Times New Roman" pitchFamily="18" charset="0"/>
              <a:cs typeface="Times New Roman" pitchFamily="18" charset="0"/>
            </a:endParaRPr>
          </a:p>
        </p:txBody>
      </p:sp>
    </p:spTree>
    <p:extLst>
      <p:ext uri="{BB962C8B-B14F-4D97-AF65-F5344CB8AC3E}">
        <p14:creationId xmlns:p14="http://schemas.microsoft.com/office/powerpoint/2010/main" val="41713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fade">
                                      <p:cBhvr>
                                        <p:cTn id="22" dur="500"/>
                                        <p:tgtEl>
                                          <p:spTgt spid="51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p:cTn id="3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2" dur="500"/>
                                        <p:tgtEl>
                                          <p:spTgt spid="3">
                                            <p:txEl>
                                              <p:pRg st="3" end="3"/>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2.4 Thiết lập Bullets và </a:t>
            </a:r>
            <a:r>
              <a:rPr lang="en-US" smtClean="0"/>
              <a:t>Numbering (tt)</a:t>
            </a:r>
            <a:endParaRPr lang="en-US"/>
          </a:p>
        </p:txBody>
      </p:sp>
      <p:sp>
        <p:nvSpPr>
          <p:cNvPr id="3" name="Content Placeholder 2"/>
          <p:cNvSpPr>
            <a:spLocks noGrp="1"/>
          </p:cNvSpPr>
          <p:nvPr>
            <p:ph idx="1"/>
          </p:nvPr>
        </p:nvSpPr>
        <p:spPr>
          <a:xfrm>
            <a:off x="457200" y="1600200"/>
            <a:ext cx="5181600" cy="4525963"/>
          </a:xfrm>
        </p:spPr>
        <p:txBody>
          <a:bodyPr>
            <a:normAutofit/>
          </a:bodyPr>
          <a:lstStyle/>
          <a:p>
            <a:pPr marL="0" indent="0">
              <a:buNone/>
            </a:pPr>
            <a:r>
              <a:rPr lang="en-US" sz="2800" i="1" smtClean="0">
                <a:solidFill>
                  <a:srgbClr val="FF0000"/>
                </a:solidFill>
              </a:rPr>
              <a:t>Chú ý</a:t>
            </a:r>
            <a:r>
              <a:rPr lang="en-US" sz="2400" smtClean="0"/>
              <a:t>: Trường hợp số tự động không tự cập nhật hoặc ta muốn đánh bắt đầu với giá trị khác:</a:t>
            </a:r>
          </a:p>
          <a:p>
            <a:pPr lvl="1">
              <a:buFont typeface="Wingdings" pitchFamily="2" charset="2"/>
              <a:buChar char="q"/>
            </a:pPr>
            <a:r>
              <a:rPr lang="en-US" sz="2400" smtClean="0"/>
              <a:t> Ta chọn Set numbering value</a:t>
            </a:r>
          </a:p>
          <a:p>
            <a:pPr lvl="1">
              <a:buFont typeface="Wingdings" pitchFamily="2" charset="2"/>
              <a:buChar char="q"/>
            </a:pPr>
            <a:r>
              <a:rPr lang="en-US" sz="2400" smtClean="0"/>
              <a:t> Hoặc kích chuột phải vào vị trí cần đổi sau đó:</a:t>
            </a:r>
          </a:p>
          <a:p>
            <a:pPr lvl="2">
              <a:buFont typeface="Courier New" pitchFamily="49" charset="0"/>
              <a:buChar char="o"/>
            </a:pPr>
            <a:r>
              <a:rPr lang="en-US" sz="2000" smtClean="0"/>
              <a:t>Continue Previous list: để đánh số theo mục trước đó</a:t>
            </a:r>
          </a:p>
          <a:p>
            <a:pPr lvl="2">
              <a:buFont typeface="Courier New" pitchFamily="49" charset="0"/>
              <a:buChar char="o"/>
            </a:pPr>
            <a:r>
              <a:rPr lang="en-US" sz="2000" smtClean="0"/>
              <a:t>Restart Numbering: để đặt lại chế độ đánh số.</a:t>
            </a:r>
            <a:endParaRPr lang="en-US" sz="200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53" t="4076" r="46495" b="16033"/>
          <a:stretch/>
        </p:blipFill>
        <p:spPr bwMode="auto">
          <a:xfrm>
            <a:off x="6096000" y="1752600"/>
            <a:ext cx="2483125" cy="3581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34708" y="5290195"/>
            <a:ext cx="2544417" cy="369332"/>
          </a:xfrm>
          <a:prstGeom prst="rect">
            <a:avLst/>
          </a:prstGeom>
          <a:noFill/>
        </p:spPr>
        <p:txBody>
          <a:bodyPr wrap="square" rtlCol="0">
            <a:spAutoFit/>
          </a:bodyPr>
          <a:lstStyle/>
          <a:p>
            <a:pPr algn="ctr"/>
            <a:r>
              <a:rPr lang="en-US" b="1" i="1" smtClean="0">
                <a:latin typeface="Times New Roman" pitchFamily="18" charset="0"/>
                <a:cs typeface="Times New Roman" pitchFamily="18" charset="0"/>
              </a:rPr>
              <a:t>Công cụ Numbering</a:t>
            </a:r>
            <a:endParaRPr lang="en-US" b="1" i="1">
              <a:latin typeface="Times New Roman" pitchFamily="18" charset="0"/>
              <a:cs typeface="Times New Roman" pitchFamily="18" charset="0"/>
            </a:endParaRPr>
          </a:p>
        </p:txBody>
      </p:sp>
    </p:spTree>
    <p:extLst>
      <p:ext uri="{BB962C8B-B14F-4D97-AF65-F5344CB8AC3E}">
        <p14:creationId xmlns:p14="http://schemas.microsoft.com/office/powerpoint/2010/main" val="98739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2.5 Chia cột văn bản</a:t>
            </a:r>
            <a:endParaRPr lang="en-US"/>
          </a:p>
        </p:txBody>
      </p:sp>
      <p:sp>
        <p:nvSpPr>
          <p:cNvPr id="3" name="Content Placeholder 2"/>
          <p:cNvSpPr>
            <a:spLocks noGrp="1"/>
          </p:cNvSpPr>
          <p:nvPr>
            <p:ph idx="1"/>
          </p:nvPr>
        </p:nvSpPr>
        <p:spPr>
          <a:xfrm>
            <a:off x="457200" y="1600200"/>
            <a:ext cx="4886739" cy="4525963"/>
          </a:xfrm>
        </p:spPr>
        <p:txBody>
          <a:bodyPr>
            <a:normAutofit/>
          </a:bodyPr>
          <a:lstStyle/>
          <a:p>
            <a:pPr marL="0" indent="339725">
              <a:buNone/>
            </a:pPr>
            <a:r>
              <a:rPr lang="en-US" sz="2400" b="1" smtClean="0"/>
              <a:t>Chức năng</a:t>
            </a:r>
            <a:r>
              <a:rPr lang="en-US" sz="2400" smtClean="0"/>
              <a:t>: columns cho phép định dạng văn bản dạng cột báo</a:t>
            </a:r>
          </a:p>
          <a:p>
            <a:pPr marL="0" indent="339725">
              <a:buNone/>
            </a:pPr>
            <a:r>
              <a:rPr lang="en-US" sz="2400" b="1" smtClean="0"/>
              <a:t>Cách tạo</a:t>
            </a:r>
            <a:r>
              <a:rPr lang="en-US" sz="2400" smtClean="0"/>
              <a:t>: Chọn đoạn văn bản cần định dạng cột, sau đó thực hiện:</a:t>
            </a:r>
          </a:p>
          <a:p>
            <a:pPr lvl="1">
              <a:buFont typeface="Wingdings" pitchFamily="2" charset="2"/>
              <a:buChar char="q"/>
            </a:pPr>
            <a:r>
              <a:rPr lang="en-US" sz="2400" smtClean="0"/>
              <a:t>Vào </a:t>
            </a:r>
            <a:r>
              <a:rPr lang="en-US" sz="2400" b="1" smtClean="0"/>
              <a:t>Page layout </a:t>
            </a:r>
            <a:r>
              <a:rPr lang="en-US" sz="2400" smtClean="0"/>
              <a:t>-&gt; Nhóm </a:t>
            </a:r>
            <a:r>
              <a:rPr lang="en-US" sz="2400" b="1" smtClean="0"/>
              <a:t>Page setup </a:t>
            </a:r>
            <a:r>
              <a:rPr lang="en-US" sz="2400" smtClean="0"/>
              <a:t>-&gt; </a:t>
            </a:r>
            <a:r>
              <a:rPr lang="en-US" sz="2400" b="1" smtClean="0"/>
              <a:t>columns</a:t>
            </a:r>
            <a:r>
              <a:rPr lang="en-US" sz="2400" smtClean="0"/>
              <a:t> -&gt; </a:t>
            </a:r>
            <a:r>
              <a:rPr lang="en-US" sz="2400" b="1" smtClean="0"/>
              <a:t>More columns:</a:t>
            </a:r>
          </a:p>
          <a:p>
            <a:pPr lvl="1">
              <a:buFont typeface="Wingdings" pitchFamily="2" charset="2"/>
              <a:buChar char="q"/>
            </a:pPr>
            <a:r>
              <a:rPr lang="en-US" sz="2400" smtClean="0"/>
              <a:t>Khi đó hộp thoại columns xuất hiện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743074"/>
            <a:ext cx="3245124" cy="3667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34707" y="5410199"/>
            <a:ext cx="2544417" cy="369332"/>
          </a:xfrm>
          <a:prstGeom prst="rect">
            <a:avLst/>
          </a:prstGeom>
          <a:noFill/>
        </p:spPr>
        <p:txBody>
          <a:bodyPr wrap="square" rtlCol="0">
            <a:spAutoFit/>
          </a:bodyPr>
          <a:lstStyle/>
          <a:p>
            <a:pPr algn="ctr"/>
            <a:r>
              <a:rPr lang="en-US" smtClean="0">
                <a:latin typeface="Times New Roman" pitchFamily="18" charset="0"/>
                <a:cs typeface="Times New Roman" pitchFamily="18" charset="0"/>
              </a:rPr>
              <a:t>Hộp thoại Columns</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9644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2.5 Chia cột văn </a:t>
            </a:r>
            <a:r>
              <a:rPr lang="en-US" smtClean="0"/>
              <a:t>bản (tt)</a:t>
            </a:r>
            <a:endParaRPr lang="en-US"/>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199" y="1600200"/>
            <a:ext cx="413288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533400" y="1828800"/>
            <a:ext cx="1524000" cy="1143000"/>
          </a:xfrm>
          <a:prstGeom prst="wedgeRoundRectCallout">
            <a:avLst>
              <a:gd name="adj1" fmla="val 170696"/>
              <a:gd name="adj2" fmla="val 47352"/>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Xác định số cột cần chia</a:t>
            </a:r>
            <a:endParaRPr lang="en-US">
              <a:latin typeface="Times New Roman" pitchFamily="18" charset="0"/>
              <a:cs typeface="Times New Roman" pitchFamily="18" charset="0"/>
            </a:endParaRPr>
          </a:p>
        </p:txBody>
      </p:sp>
      <p:sp>
        <p:nvSpPr>
          <p:cNvPr id="9" name="Rounded Rectangular Callout 8"/>
          <p:cNvSpPr/>
          <p:nvPr/>
        </p:nvSpPr>
        <p:spPr>
          <a:xfrm>
            <a:off x="228600" y="3352800"/>
            <a:ext cx="1524000" cy="1143000"/>
          </a:xfrm>
          <a:prstGeom prst="wedgeRoundRectCallout">
            <a:avLst>
              <a:gd name="adj1" fmla="val 159167"/>
              <a:gd name="adj2" fmla="val -3141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Độ rộng các cột</a:t>
            </a:r>
            <a:endParaRPr lang="en-US">
              <a:latin typeface="Times New Roman" pitchFamily="18" charset="0"/>
              <a:cs typeface="Times New Roman" pitchFamily="18" charset="0"/>
            </a:endParaRPr>
          </a:p>
        </p:txBody>
      </p:sp>
      <p:sp>
        <p:nvSpPr>
          <p:cNvPr id="10" name="Rounded Rectangular Callout 9"/>
          <p:cNvSpPr/>
          <p:nvPr/>
        </p:nvSpPr>
        <p:spPr>
          <a:xfrm>
            <a:off x="990600" y="4989443"/>
            <a:ext cx="1524000" cy="1143000"/>
          </a:xfrm>
          <a:prstGeom prst="wedgeRoundRectCallout">
            <a:avLst>
              <a:gd name="adj1" fmla="val 93823"/>
              <a:gd name="adj2" fmla="val -12897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Xác định độ rộng các cột bằng nhau</a:t>
            </a:r>
            <a:endParaRPr lang="en-US">
              <a:latin typeface="Times New Roman" pitchFamily="18" charset="0"/>
              <a:cs typeface="Times New Roman" pitchFamily="18" charset="0"/>
            </a:endParaRPr>
          </a:p>
        </p:txBody>
      </p:sp>
      <p:sp>
        <p:nvSpPr>
          <p:cNvPr id="13" name="Rounded Rectangular Callout 12"/>
          <p:cNvSpPr/>
          <p:nvPr/>
        </p:nvSpPr>
        <p:spPr>
          <a:xfrm>
            <a:off x="4876800" y="3298135"/>
            <a:ext cx="1828800" cy="1143000"/>
          </a:xfrm>
          <a:prstGeom prst="wedgeRoundRectCallout">
            <a:avLst>
              <a:gd name="adj1" fmla="val -11703"/>
              <a:gd name="adj2" fmla="val -78370"/>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Tạo đường thẳng ngăn cách giữa các cột</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4949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2.5 Chia cột văn bản (tt)</a:t>
            </a:r>
            <a:endParaRPr lang="en-US"/>
          </a:p>
        </p:txBody>
      </p:sp>
      <p:sp>
        <p:nvSpPr>
          <p:cNvPr id="3" name="Content Placeholder 2"/>
          <p:cNvSpPr>
            <a:spLocks noGrp="1"/>
          </p:cNvSpPr>
          <p:nvPr>
            <p:ph idx="1"/>
          </p:nvPr>
        </p:nvSpPr>
        <p:spPr/>
        <p:txBody>
          <a:bodyPr/>
          <a:lstStyle/>
          <a:p>
            <a:pPr marL="0" indent="0">
              <a:buNone/>
            </a:pPr>
            <a:r>
              <a:rPr lang="en-US" sz="2800" i="1" smtClean="0">
                <a:solidFill>
                  <a:srgbClr val="FF0000"/>
                </a:solidFill>
              </a:rPr>
              <a:t>Chú ý</a:t>
            </a:r>
            <a:r>
              <a:rPr lang="en-US" sz="2800" smtClean="0"/>
              <a:t>: Trong trường hợp chia cột xong mới nhập văn bản. Khi đó người sử dụng phải nhập hết cột này mới tới cột khác. Để nhập văn bản cho cột khác khi chưa kết thúc cột thực hiện như sau:</a:t>
            </a:r>
          </a:p>
          <a:p>
            <a:pPr lvl="1">
              <a:buFont typeface="Wingdings" pitchFamily="2" charset="2"/>
              <a:buChar char="q"/>
            </a:pPr>
            <a:r>
              <a:rPr lang="en-US"/>
              <a:t>	</a:t>
            </a:r>
            <a:r>
              <a:rPr lang="en-US" smtClean="0"/>
              <a:t>Vào page layout -&gt; </a:t>
            </a:r>
          </a:p>
          <a:p>
            <a:pPr lvl="1">
              <a:buFont typeface="Wingdings" pitchFamily="2" charset="2"/>
              <a:buChar char="q"/>
            </a:pPr>
            <a:r>
              <a:rPr lang="en-US"/>
              <a:t> </a:t>
            </a:r>
            <a:r>
              <a:rPr lang="en-US" smtClean="0"/>
              <a:t>Chọn Break -&gt; Columns Break 	-&gt; Ok</a:t>
            </a:r>
            <a:endParaRPr lang="en-US"/>
          </a:p>
        </p:txBody>
      </p:sp>
    </p:spTree>
    <p:extLst>
      <p:ext uri="{BB962C8B-B14F-4D97-AF65-F5344CB8AC3E}">
        <p14:creationId xmlns:p14="http://schemas.microsoft.com/office/powerpoint/2010/main" val="336661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2.6 Tạo chữ Drop </a:t>
            </a:r>
            <a:r>
              <a:rPr lang="en-US" smtClean="0"/>
              <a:t>Cap</a:t>
            </a:r>
            <a:endParaRPr lang="en-US"/>
          </a:p>
        </p:txBody>
      </p:sp>
      <p:sp>
        <p:nvSpPr>
          <p:cNvPr id="3" name="Content Placeholder 2"/>
          <p:cNvSpPr>
            <a:spLocks noGrp="1"/>
          </p:cNvSpPr>
          <p:nvPr>
            <p:ph idx="1"/>
          </p:nvPr>
        </p:nvSpPr>
        <p:spPr/>
        <p:txBody>
          <a:bodyPr/>
          <a:lstStyle/>
          <a:p>
            <a:pPr marL="0" indent="457200">
              <a:buNone/>
            </a:pPr>
            <a:r>
              <a:rPr lang="en-US" sz="2800" smtClean="0"/>
              <a:t>Drop Caps là một kiểu định dạng đặc biệt thường thấy trên các trang báo, dùng để tạo một ký tự HOA có kích thước lớn ở </a:t>
            </a:r>
            <a:r>
              <a:rPr lang="en-US" sz="2800" b="1" smtClean="0"/>
              <a:t>đầu của mỗi đoạn </a:t>
            </a:r>
            <a:r>
              <a:rPr lang="en-US" sz="2800" smtClean="0"/>
              <a:t>văn bản</a:t>
            </a:r>
            <a:endParaRPr lang="en-US" sz="2800"/>
          </a:p>
          <a:p>
            <a:pPr marL="914400" lvl="2" indent="0">
              <a:buNone/>
            </a:pPr>
            <a:endParaRPr lang="en-US"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407979"/>
            <a:ext cx="48577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876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2.6 Tạo chữ Drop </a:t>
            </a:r>
            <a:r>
              <a:rPr lang="en-US" smtClean="0"/>
              <a:t>Cap (tt)</a:t>
            </a:r>
            <a:endParaRPr lang="en-US"/>
          </a:p>
        </p:txBody>
      </p:sp>
      <p:sp>
        <p:nvSpPr>
          <p:cNvPr id="3" name="Content Placeholder 2"/>
          <p:cNvSpPr>
            <a:spLocks noGrp="1"/>
          </p:cNvSpPr>
          <p:nvPr>
            <p:ph idx="1"/>
          </p:nvPr>
        </p:nvSpPr>
        <p:spPr/>
        <p:txBody>
          <a:bodyPr/>
          <a:lstStyle/>
          <a:p>
            <a:pPr marL="0" indent="0">
              <a:buNone/>
            </a:pPr>
            <a:r>
              <a:rPr lang="en-US" sz="2800" b="1" smtClean="0"/>
              <a:t>2.6.1 Cách tạo</a:t>
            </a:r>
          </a:p>
          <a:p>
            <a:pPr lvl="2">
              <a:buFont typeface="Wingdings" pitchFamily="2" charset="2"/>
              <a:buChar char="q"/>
            </a:pPr>
            <a:r>
              <a:rPr lang="en-US" smtClean="0"/>
              <a:t>Chọn đoạn văn bản cần định dạng</a:t>
            </a:r>
          </a:p>
          <a:p>
            <a:pPr lvl="2">
              <a:buFont typeface="Wingdings" pitchFamily="2" charset="2"/>
              <a:buChar char="q"/>
            </a:pPr>
            <a:r>
              <a:rPr lang="en-US" smtClean="0"/>
              <a:t>Vào Insert -&gt;Drop Caps -&gt; Drop caps option</a:t>
            </a:r>
          </a:p>
          <a:p>
            <a:pPr lvl="2">
              <a:buFont typeface="Wingdings" pitchFamily="2" charset="2"/>
              <a:buChar char="q"/>
            </a:pPr>
            <a:r>
              <a:rPr lang="en-US" smtClean="0"/>
              <a:t>Cửa sổ Drop Caps xuất hiện:</a:t>
            </a:r>
          </a:p>
          <a:p>
            <a:pPr marL="914400" lvl="2" indent="0">
              <a:buNone/>
            </a:pPr>
            <a:endParaRPr lang="en-US" smtClean="0"/>
          </a:p>
        </p:txBody>
      </p:sp>
    </p:spTree>
    <p:extLst>
      <p:ext uri="{BB962C8B-B14F-4D97-AF65-F5344CB8AC3E}">
        <p14:creationId xmlns:p14="http://schemas.microsoft.com/office/powerpoint/2010/main" val="74837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2" end="2"/>
                                            </p:txEl>
                                          </p:spTgt>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2.6 Tạo chữ Drop </a:t>
            </a:r>
            <a:r>
              <a:rPr lang="en-US" smtClean="0"/>
              <a:t>Cap (tt)</a:t>
            </a:r>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2600" y="1613336"/>
            <a:ext cx="3048000" cy="43047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562600" y="5867400"/>
            <a:ext cx="2819400" cy="369332"/>
          </a:xfrm>
          <a:prstGeom prst="rect">
            <a:avLst/>
          </a:prstGeom>
          <a:noFill/>
        </p:spPr>
        <p:txBody>
          <a:bodyPr wrap="square" rtlCol="0">
            <a:spAutoFit/>
          </a:bodyPr>
          <a:lstStyle/>
          <a:p>
            <a:pPr algn="ctr"/>
            <a:r>
              <a:rPr lang="en-US" b="1" i="1" smtClean="0">
                <a:latin typeface="Times New Roman" pitchFamily="18" charset="0"/>
                <a:cs typeface="Times New Roman" pitchFamily="18" charset="0"/>
              </a:rPr>
              <a:t>Cửa sổ Drop Caps</a:t>
            </a:r>
            <a:endParaRPr lang="en-US" b="1" i="1">
              <a:latin typeface="Times New Roman" pitchFamily="18" charset="0"/>
              <a:cs typeface="Times New Roman" pitchFamily="18" charset="0"/>
            </a:endParaRPr>
          </a:p>
        </p:txBody>
      </p:sp>
      <p:sp>
        <p:nvSpPr>
          <p:cNvPr id="7" name="TextBox 6"/>
          <p:cNvSpPr txBox="1"/>
          <p:nvPr/>
        </p:nvSpPr>
        <p:spPr>
          <a:xfrm>
            <a:off x="762000" y="1676400"/>
            <a:ext cx="4800600" cy="4154984"/>
          </a:xfrm>
          <a:prstGeom prst="rect">
            <a:avLst/>
          </a:prstGeom>
          <a:noFill/>
        </p:spPr>
        <p:txBody>
          <a:bodyPr wrap="square" rtlCol="0">
            <a:spAutoFit/>
          </a:bodyPr>
          <a:lstStyle/>
          <a:p>
            <a:pPr marL="342900" indent="-342900">
              <a:buFont typeface="Wingdings" pitchFamily="2" charset="2"/>
              <a:buChar char="q"/>
            </a:pPr>
            <a:r>
              <a:rPr lang="en-US" sz="2400" b="1" smtClean="0">
                <a:latin typeface="Times New Roman" pitchFamily="18" charset="0"/>
                <a:cs typeface="Times New Roman" pitchFamily="18" charset="0"/>
              </a:rPr>
              <a:t>None</a:t>
            </a:r>
            <a:r>
              <a:rPr lang="en-US" sz="2400" smtClean="0">
                <a:latin typeface="Times New Roman" pitchFamily="18" charset="0"/>
                <a:cs typeface="Times New Roman" pitchFamily="18" charset="0"/>
              </a:rPr>
              <a:t>: Bỏ Drop Caps</a:t>
            </a:r>
          </a:p>
          <a:p>
            <a:pPr marL="342900" indent="-342900">
              <a:buFont typeface="Wingdings" pitchFamily="2" charset="2"/>
              <a:buChar char="q"/>
            </a:pPr>
            <a:r>
              <a:rPr lang="en-US" sz="2400" b="1" smtClean="0">
                <a:latin typeface="Times New Roman" pitchFamily="18" charset="0"/>
                <a:cs typeface="Times New Roman" pitchFamily="18" charset="0"/>
              </a:rPr>
              <a:t>Dropped</a:t>
            </a:r>
            <a:r>
              <a:rPr lang="en-US" sz="2400" smtClean="0">
                <a:latin typeface="Times New Roman" pitchFamily="18" charset="0"/>
                <a:cs typeface="Times New Roman" pitchFamily="18" charset="0"/>
              </a:rPr>
              <a:t>: Chữ Drop Caps nằm trong văn bản</a:t>
            </a:r>
          </a:p>
          <a:p>
            <a:pPr marL="342900" indent="-342900">
              <a:buFont typeface="Wingdings" pitchFamily="2" charset="2"/>
              <a:buChar char="q"/>
            </a:pPr>
            <a:r>
              <a:rPr lang="en-US" sz="2400" b="1" smtClean="0">
                <a:latin typeface="Times New Roman" pitchFamily="18" charset="0"/>
                <a:cs typeface="Times New Roman" pitchFamily="18" charset="0"/>
              </a:rPr>
              <a:t>In Margin</a:t>
            </a:r>
            <a:r>
              <a:rPr lang="en-US" sz="2400" smtClean="0">
                <a:latin typeface="Times New Roman" pitchFamily="18" charset="0"/>
                <a:cs typeface="Times New Roman" pitchFamily="18" charset="0"/>
              </a:rPr>
              <a:t>: Chữ Drop Caps nằm ở lề trái văn bản</a:t>
            </a:r>
          </a:p>
          <a:p>
            <a:pPr marL="342900" indent="-342900">
              <a:buFont typeface="Wingdings" pitchFamily="2" charset="2"/>
              <a:buChar char="q"/>
            </a:pPr>
            <a:r>
              <a:rPr lang="en-US" sz="2400" b="1" smtClean="0">
                <a:latin typeface="Times New Roman" pitchFamily="18" charset="0"/>
                <a:cs typeface="Times New Roman" pitchFamily="18" charset="0"/>
              </a:rPr>
              <a:t>Font</a:t>
            </a:r>
            <a:r>
              <a:rPr lang="en-US" sz="2400" smtClean="0">
                <a:latin typeface="Times New Roman" pitchFamily="18" charset="0"/>
                <a:cs typeface="Times New Roman" pitchFamily="18" charset="0"/>
              </a:rPr>
              <a:t>: chọn kiểu chữ cho Drop Caps</a:t>
            </a:r>
          </a:p>
          <a:p>
            <a:pPr marL="342900" indent="-342900">
              <a:buFont typeface="Wingdings" pitchFamily="2" charset="2"/>
              <a:buChar char="q"/>
            </a:pPr>
            <a:r>
              <a:rPr lang="en-US" sz="2400" b="1" smtClean="0">
                <a:latin typeface="Times New Roman" pitchFamily="18" charset="0"/>
                <a:cs typeface="Times New Roman" pitchFamily="18" charset="0"/>
              </a:rPr>
              <a:t>Lines to Drop</a:t>
            </a:r>
            <a:r>
              <a:rPr lang="en-US" sz="2400" smtClean="0">
                <a:latin typeface="Times New Roman" pitchFamily="18" charset="0"/>
                <a:cs typeface="Times New Roman" pitchFamily="18" charset="0"/>
              </a:rPr>
              <a:t>: Số dòng văn bản ứng với chiều cao chữ Drop</a:t>
            </a:r>
          </a:p>
          <a:p>
            <a:pPr marL="342900" indent="-342900">
              <a:buFont typeface="Wingdings" pitchFamily="2" charset="2"/>
              <a:buChar char="q"/>
            </a:pPr>
            <a:r>
              <a:rPr lang="en-US" sz="2400" b="1" smtClean="0">
                <a:latin typeface="Times New Roman" pitchFamily="18" charset="0"/>
                <a:cs typeface="Times New Roman" pitchFamily="18" charset="0"/>
              </a:rPr>
              <a:t>Distance from text</a:t>
            </a:r>
            <a:r>
              <a:rPr lang="en-US" sz="2400" smtClean="0">
                <a:latin typeface="Times New Roman" pitchFamily="18" charset="0"/>
                <a:cs typeface="Times New Roman" pitchFamily="18" charset="0"/>
              </a:rPr>
              <a:t>: Khoảng cách chữ Drop đến văn bản</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210814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1900"/>
                                        <p:tgtEl>
                                          <p:spTgt spid="307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800" decel="100000"/>
                                        <p:tgtEl>
                                          <p:spTgt spid="7">
                                            <p:txEl>
                                              <p:pRg st="0" end="0"/>
                                            </p:txEl>
                                          </p:spTgt>
                                        </p:tgtEl>
                                      </p:cBhvr>
                                    </p:animEffect>
                                    <p:anim calcmode="lin" valueType="num">
                                      <p:cBhvr>
                                        <p:cTn id="16" dur="800" decel="100000" fill="hold"/>
                                        <p:tgtEl>
                                          <p:spTgt spid="7">
                                            <p:txEl>
                                              <p:pRg st="0" end="0"/>
                                            </p:txEl>
                                          </p:spTgt>
                                        </p:tgtEl>
                                        <p:attrNameLst>
                                          <p:attrName>style.rotation</p:attrName>
                                        </p:attrNameLst>
                                      </p:cBhvr>
                                      <p:tavLst>
                                        <p:tav tm="0">
                                          <p:val>
                                            <p:fltVal val="-90"/>
                                          </p:val>
                                        </p:tav>
                                        <p:tav tm="100000">
                                          <p:val>
                                            <p:fltVal val="0"/>
                                          </p:val>
                                        </p:tav>
                                      </p:tavLst>
                                    </p:anim>
                                    <p:anim calcmode="lin" valueType="num">
                                      <p:cBhvr>
                                        <p:cTn id="17" dur="800" decel="100000" fill="hold"/>
                                        <p:tgtEl>
                                          <p:spTgt spid="7">
                                            <p:txEl>
                                              <p:pRg st="0" end="0"/>
                                            </p:txEl>
                                          </p:spTgt>
                                        </p:tgtEl>
                                        <p:attrNameLst>
                                          <p:attrName>ppt_x</p:attrName>
                                        </p:attrNameLst>
                                      </p:cBhvr>
                                      <p:tavLst>
                                        <p:tav tm="0">
                                          <p:val>
                                            <p:strVal val="#ppt_x+0.4"/>
                                          </p:val>
                                        </p:tav>
                                        <p:tav tm="100000">
                                          <p:val>
                                            <p:strVal val="#ppt_x-0.05"/>
                                          </p:val>
                                        </p:tav>
                                      </p:tavLst>
                                    </p:anim>
                                    <p:anim calcmode="lin" valueType="num">
                                      <p:cBhvr>
                                        <p:cTn id="18" dur="800" decel="100000" fill="hold"/>
                                        <p:tgtEl>
                                          <p:spTgt spid="7">
                                            <p:txEl>
                                              <p:pRg st="0" end="0"/>
                                            </p:txEl>
                                          </p:spTgt>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7">
                                            <p:txEl>
                                              <p:pRg st="0" end="0"/>
                                            </p:txEl>
                                          </p:spTgt>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7">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barn(inVertical)">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1000"/>
                                        <p:tgtEl>
                                          <p:spTgt spid="7">
                                            <p:txEl>
                                              <p:pRg st="2" end="2"/>
                                            </p:txEl>
                                          </p:spTgt>
                                        </p:tgtEl>
                                      </p:cBhvr>
                                    </p:animEffect>
                                    <p:anim calcmode="lin" valueType="num">
                                      <p:cBhvr>
                                        <p:cTn id="31"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wheel(1)">
                                      <p:cBhvr>
                                        <p:cTn id="37" dur="20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wipe(down)">
                                      <p:cBhvr>
                                        <p:cTn id="42" dur="580">
                                          <p:stCondLst>
                                            <p:cond delay="0"/>
                                          </p:stCondLst>
                                        </p:cTn>
                                        <p:tgtEl>
                                          <p:spTgt spid="7">
                                            <p:txEl>
                                              <p:pRg st="4" end="4"/>
                                            </p:txEl>
                                          </p:spTgt>
                                        </p:tgtEl>
                                      </p:cBhvr>
                                    </p:animEffect>
                                    <p:anim calcmode="lin" valueType="num">
                                      <p:cBhvr>
                                        <p:cTn id="43" dur="1822" tmFilter="0,0; 0.14,0.36; 0.43,0.73; 0.71,0.91; 1.0,1.0">
                                          <p:stCondLst>
                                            <p:cond delay="0"/>
                                          </p:stCondLst>
                                        </p:cTn>
                                        <p:tgtEl>
                                          <p:spTgt spid="7">
                                            <p:txEl>
                                              <p:pRg st="4" end="4"/>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7">
                                            <p:txEl>
                                              <p:pRg st="4" end="4"/>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7">
                                            <p:txEl>
                                              <p:pRg st="4" end="4"/>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7">
                                            <p:txEl>
                                              <p:pRg st="4" end="4"/>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7">
                                            <p:txEl>
                                              <p:pRg st="4" end="4"/>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7">
                                            <p:txEl>
                                              <p:pRg st="4" end="4"/>
                                            </p:txEl>
                                          </p:spTgt>
                                        </p:tgtEl>
                                      </p:cBhvr>
                                      <p:to x="100000" y="60000"/>
                                    </p:animScale>
                                    <p:animScale>
                                      <p:cBhvr>
                                        <p:cTn id="49" dur="166" decel="50000">
                                          <p:stCondLst>
                                            <p:cond delay="676"/>
                                          </p:stCondLst>
                                        </p:cTn>
                                        <p:tgtEl>
                                          <p:spTgt spid="7">
                                            <p:txEl>
                                              <p:pRg st="4" end="4"/>
                                            </p:txEl>
                                          </p:spTgt>
                                        </p:tgtEl>
                                      </p:cBhvr>
                                      <p:to x="100000" y="100000"/>
                                    </p:animScale>
                                    <p:animScale>
                                      <p:cBhvr>
                                        <p:cTn id="50" dur="26">
                                          <p:stCondLst>
                                            <p:cond delay="1312"/>
                                          </p:stCondLst>
                                        </p:cTn>
                                        <p:tgtEl>
                                          <p:spTgt spid="7">
                                            <p:txEl>
                                              <p:pRg st="4" end="4"/>
                                            </p:txEl>
                                          </p:spTgt>
                                        </p:tgtEl>
                                      </p:cBhvr>
                                      <p:to x="100000" y="80000"/>
                                    </p:animScale>
                                    <p:animScale>
                                      <p:cBhvr>
                                        <p:cTn id="51" dur="166" decel="50000">
                                          <p:stCondLst>
                                            <p:cond delay="1338"/>
                                          </p:stCondLst>
                                        </p:cTn>
                                        <p:tgtEl>
                                          <p:spTgt spid="7">
                                            <p:txEl>
                                              <p:pRg st="4" end="4"/>
                                            </p:txEl>
                                          </p:spTgt>
                                        </p:tgtEl>
                                      </p:cBhvr>
                                      <p:to x="100000" y="100000"/>
                                    </p:animScale>
                                    <p:animScale>
                                      <p:cBhvr>
                                        <p:cTn id="52" dur="26">
                                          <p:stCondLst>
                                            <p:cond delay="1642"/>
                                          </p:stCondLst>
                                        </p:cTn>
                                        <p:tgtEl>
                                          <p:spTgt spid="7">
                                            <p:txEl>
                                              <p:pRg st="4" end="4"/>
                                            </p:txEl>
                                          </p:spTgt>
                                        </p:tgtEl>
                                      </p:cBhvr>
                                      <p:to x="100000" y="90000"/>
                                    </p:animScale>
                                    <p:animScale>
                                      <p:cBhvr>
                                        <p:cTn id="53" dur="166" decel="50000">
                                          <p:stCondLst>
                                            <p:cond delay="1668"/>
                                          </p:stCondLst>
                                        </p:cTn>
                                        <p:tgtEl>
                                          <p:spTgt spid="7">
                                            <p:txEl>
                                              <p:pRg st="4" end="4"/>
                                            </p:txEl>
                                          </p:spTgt>
                                        </p:tgtEl>
                                      </p:cBhvr>
                                      <p:to x="100000" y="100000"/>
                                    </p:animScale>
                                    <p:animScale>
                                      <p:cBhvr>
                                        <p:cTn id="54" dur="26">
                                          <p:stCondLst>
                                            <p:cond delay="1808"/>
                                          </p:stCondLst>
                                        </p:cTn>
                                        <p:tgtEl>
                                          <p:spTgt spid="7">
                                            <p:txEl>
                                              <p:pRg st="4" end="4"/>
                                            </p:txEl>
                                          </p:spTgt>
                                        </p:tgtEl>
                                      </p:cBhvr>
                                      <p:to x="100000" y="95000"/>
                                    </p:animScale>
                                    <p:animScale>
                                      <p:cBhvr>
                                        <p:cTn id="55" dur="166" decel="50000">
                                          <p:stCondLst>
                                            <p:cond delay="1834"/>
                                          </p:stCondLst>
                                        </p:cTn>
                                        <p:tgtEl>
                                          <p:spTgt spid="7">
                                            <p:txEl>
                                              <p:pRg st="4" end="4"/>
                                            </p:txEl>
                                          </p:spTgt>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7">
                                            <p:txEl>
                                              <p:pRg st="5" end="5"/>
                                            </p:txEl>
                                          </p:spTgt>
                                        </p:tgtEl>
                                        <p:attrNameLst>
                                          <p:attrName>style.visibility</p:attrName>
                                        </p:attrNameLst>
                                      </p:cBhvr>
                                      <p:to>
                                        <p:strVal val="visible"/>
                                      </p:to>
                                    </p:set>
                                    <p:anim calcmode="lin" valueType="num">
                                      <p:cBhvr>
                                        <p:cTn id="60"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61"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6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2.6 Tạo chữ Drop </a:t>
            </a:r>
            <a:r>
              <a:rPr lang="en-US" smtClean="0"/>
              <a:t>Cap (tt)</a:t>
            </a:r>
            <a:endParaRPr lang="en-US"/>
          </a:p>
        </p:txBody>
      </p:sp>
      <p:sp>
        <p:nvSpPr>
          <p:cNvPr id="3" name="Content Placeholder 2"/>
          <p:cNvSpPr>
            <a:spLocks noGrp="1"/>
          </p:cNvSpPr>
          <p:nvPr>
            <p:ph idx="1"/>
          </p:nvPr>
        </p:nvSpPr>
        <p:spPr/>
        <p:txBody>
          <a:bodyPr>
            <a:normAutofit/>
          </a:bodyPr>
          <a:lstStyle/>
          <a:p>
            <a:pPr marL="0" indent="0">
              <a:buNone/>
            </a:pPr>
            <a:r>
              <a:rPr lang="en-US" sz="2800" b="1" smtClean="0"/>
              <a:t>2.6.2 Hủy chữ Drop Cap</a:t>
            </a:r>
          </a:p>
          <a:p>
            <a:pPr lvl="1">
              <a:buFont typeface="Wingdings" pitchFamily="2" charset="2"/>
              <a:buChar char="q"/>
            </a:pPr>
            <a:r>
              <a:rPr lang="en-US" sz="2600" smtClean="0"/>
              <a:t> Chọn kiểu chữ Drop Caps đã tạo</a:t>
            </a:r>
          </a:p>
          <a:p>
            <a:pPr lvl="1">
              <a:buFont typeface="Wingdings" pitchFamily="2" charset="2"/>
              <a:buChar char="q"/>
            </a:pPr>
            <a:r>
              <a:rPr lang="en-US" sz="2600" smtClean="0"/>
              <a:t> Vào Insert -&gt; Drop Caps</a:t>
            </a:r>
          </a:p>
          <a:p>
            <a:pPr lvl="1">
              <a:buFont typeface="Wingdings" pitchFamily="2" charset="2"/>
              <a:buChar char="q"/>
            </a:pPr>
            <a:r>
              <a:rPr lang="en-US" sz="2600" smtClean="0"/>
              <a:t> Trong cửa sổ tạo chữ Drop Cap -&gt; None</a:t>
            </a:r>
          </a:p>
          <a:p>
            <a:pPr lvl="1">
              <a:buFont typeface="Wingdings" pitchFamily="2" charset="2"/>
              <a:buChar char="q"/>
            </a:pPr>
            <a:r>
              <a:rPr lang="en-US" sz="2600" smtClean="0"/>
              <a:t> Nhấn OK</a:t>
            </a:r>
          </a:p>
          <a:p>
            <a:pPr marL="0" indent="0">
              <a:buNone/>
            </a:pPr>
            <a:r>
              <a:rPr lang="en-US" sz="2800" i="1" smtClean="0">
                <a:solidFill>
                  <a:srgbClr val="FF0000"/>
                </a:solidFill>
              </a:rPr>
              <a:t>Chú ý: </a:t>
            </a:r>
            <a:r>
              <a:rPr lang="en-US" sz="2800" smtClean="0"/>
              <a:t>Đối với văn bản vừa trình bày chia cột vừa có tạo chữ Drop Caps cần:</a:t>
            </a:r>
          </a:p>
          <a:p>
            <a:pPr marL="971550" lvl="1" indent="-514350">
              <a:buFont typeface="+mj-lt"/>
              <a:buAutoNum type="arabicPeriod"/>
            </a:pPr>
            <a:r>
              <a:rPr lang="en-US" sz="2400" smtClean="0"/>
              <a:t>Chia cột trước, tạo chữ Drop Caps sau:</a:t>
            </a:r>
          </a:p>
          <a:p>
            <a:pPr marL="971550" lvl="1" indent="-514350">
              <a:buFont typeface="+mj-lt"/>
              <a:buAutoNum type="arabicPeriod"/>
            </a:pPr>
            <a:r>
              <a:rPr lang="en-US" sz="2400" smtClean="0"/>
              <a:t>Nếu Hủy: Hủy chữ Drop trước sau đó mới hủy chia cột</a:t>
            </a:r>
          </a:p>
        </p:txBody>
      </p:sp>
    </p:spTree>
    <p:extLst>
      <p:ext uri="{BB962C8B-B14F-4D97-AF65-F5344CB8AC3E}">
        <p14:creationId xmlns:p14="http://schemas.microsoft.com/office/powerpoint/2010/main" val="9700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1.2 </a:t>
            </a:r>
            <a:r>
              <a:rPr lang="en-US" dirty="0" err="1" smtClean="0"/>
              <a:t>Mở</a:t>
            </a:r>
            <a:r>
              <a:rPr lang="en-US" dirty="0" smtClean="0"/>
              <a:t>/</a:t>
            </a:r>
            <a:r>
              <a:rPr lang="en-US" dirty="0" err="1" smtClean="0"/>
              <a:t>đóng</a:t>
            </a:r>
            <a:r>
              <a:rPr lang="en-US" dirty="0" smtClean="0"/>
              <a:t> </a:t>
            </a:r>
            <a:r>
              <a:rPr lang="en-US" dirty="0"/>
              <a:t>Word </a:t>
            </a:r>
            <a:r>
              <a:rPr lang="en-US" dirty="0" smtClean="0"/>
              <a:t>2007</a:t>
            </a:r>
            <a:endParaRPr lang="en-US" dirty="0"/>
          </a:p>
        </p:txBody>
      </p:sp>
      <p:sp>
        <p:nvSpPr>
          <p:cNvPr id="3" name="Content Placeholder 2"/>
          <p:cNvSpPr>
            <a:spLocks noGrp="1"/>
          </p:cNvSpPr>
          <p:nvPr>
            <p:ph idx="1"/>
          </p:nvPr>
        </p:nvSpPr>
        <p:spPr/>
        <p:txBody>
          <a:bodyPr/>
          <a:lstStyle/>
          <a:p>
            <a:pPr marL="0" indent="0">
              <a:buNone/>
            </a:pPr>
            <a:r>
              <a:rPr lang="en-US" b="1" dirty="0" smtClean="0"/>
              <a:t>1.2.1 </a:t>
            </a:r>
            <a:r>
              <a:rPr lang="en-US" b="1" dirty="0" err="1" smtClean="0"/>
              <a:t>Khởi</a:t>
            </a:r>
            <a:r>
              <a:rPr lang="en-US" b="1" dirty="0" smtClean="0"/>
              <a:t> </a:t>
            </a:r>
            <a:r>
              <a:rPr lang="en-US" b="1" dirty="0" err="1" smtClean="0"/>
              <a:t>động</a:t>
            </a:r>
            <a:r>
              <a:rPr lang="en-US" b="1" dirty="0" smtClean="0"/>
              <a:t> MS Word 2007</a:t>
            </a:r>
          </a:p>
          <a:p>
            <a:pPr marL="914400" indent="-457200">
              <a:buFont typeface="Wingdings" pitchFamily="2" charset="2"/>
              <a:buChar char="q"/>
            </a:pPr>
            <a:r>
              <a:rPr lang="en-US" sz="2400" dirty="0" smtClean="0"/>
              <a:t>C1: Start -&gt;Programs -&gt; Microsoft Office -&gt; Microsoft Office Word 2007</a:t>
            </a:r>
          </a:p>
          <a:p>
            <a:pPr marL="914400" indent="-457200">
              <a:buFont typeface="Wingdings" pitchFamily="2" charset="2"/>
              <a:buChar char="q"/>
            </a:pPr>
            <a:r>
              <a:rPr lang="en-US" sz="2400" dirty="0" smtClean="0"/>
              <a:t>C2: Click </a:t>
            </a:r>
            <a:r>
              <a:rPr lang="en-US" sz="2400" dirty="0" err="1" smtClean="0"/>
              <a:t>vào</a:t>
            </a:r>
            <a:r>
              <a:rPr lang="en-US" sz="2400" dirty="0" smtClean="0"/>
              <a:t> </a:t>
            </a:r>
            <a:r>
              <a:rPr lang="en-US" sz="2400" dirty="0" err="1" smtClean="0"/>
              <a:t>biểu</a:t>
            </a:r>
            <a:r>
              <a:rPr lang="en-US" sz="2400" dirty="0" smtClean="0"/>
              <a:t> </a:t>
            </a:r>
            <a:r>
              <a:rPr lang="en-US" sz="2400" dirty="0" err="1" smtClean="0"/>
              <a:t>tượng</a:t>
            </a:r>
            <a:r>
              <a:rPr lang="en-US" sz="2400" dirty="0" smtClean="0"/>
              <a:t> MS Word </a:t>
            </a:r>
            <a:r>
              <a:rPr lang="en-US" sz="2400" dirty="0" err="1" smtClean="0"/>
              <a:t>trên</a:t>
            </a:r>
            <a:r>
              <a:rPr lang="en-US" sz="2400" dirty="0" smtClean="0"/>
              <a:t> </a:t>
            </a:r>
            <a:r>
              <a:rPr lang="en-US" sz="2400" dirty="0" err="1" smtClean="0"/>
              <a:t>màn</a:t>
            </a:r>
            <a:r>
              <a:rPr lang="en-US" sz="2400" dirty="0" smtClean="0"/>
              <a:t> </a:t>
            </a:r>
            <a:r>
              <a:rPr lang="en-US" sz="2400" dirty="0" err="1" smtClean="0"/>
              <a:t>hình</a:t>
            </a:r>
            <a:endParaRPr lang="en-US" sz="2400" dirty="0"/>
          </a:p>
        </p:txBody>
      </p:sp>
      <p:pic>
        <p:nvPicPr>
          <p:cNvPr id="4" name="Picture 1"/>
          <p:cNvPicPr>
            <a:picLocks noChangeAspect="1" noChangeArrowheads="1"/>
          </p:cNvPicPr>
          <p:nvPr/>
        </p:nvPicPr>
        <p:blipFill>
          <a:blip r:embed="rId2"/>
          <a:srcRect/>
          <a:stretch>
            <a:fillRect/>
          </a:stretch>
        </p:blipFill>
        <p:spPr bwMode="auto">
          <a:xfrm>
            <a:off x="3505200" y="3581400"/>
            <a:ext cx="1295400" cy="258715"/>
          </a:xfrm>
          <a:prstGeom prst="rect">
            <a:avLst/>
          </a:prstGeom>
          <a:noFill/>
          <a:ln w="9525">
            <a:noFill/>
            <a:miter lim="800000"/>
            <a:headEnd/>
            <a:tailEnd/>
          </a:ln>
        </p:spPr>
      </p:pic>
    </p:spTree>
    <p:extLst>
      <p:ext uri="{BB962C8B-B14F-4D97-AF65-F5344CB8AC3E}">
        <p14:creationId xmlns:p14="http://schemas.microsoft.com/office/powerpoint/2010/main" val="47342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a:t>
            </a:r>
            <a:r>
              <a:rPr lang="en-US" dirty="0" smtClean="0"/>
              <a:t>. </a:t>
            </a:r>
            <a:r>
              <a:rPr lang="en-US" dirty="0" err="1" smtClean="0"/>
              <a:t>Chèn</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endParaRPr lang="en-US" dirty="0"/>
          </a:p>
        </p:txBody>
      </p:sp>
      <p:sp>
        <p:nvSpPr>
          <p:cNvPr id="3" name="Content Placeholder 2"/>
          <p:cNvSpPr>
            <a:spLocks noGrp="1"/>
          </p:cNvSpPr>
          <p:nvPr>
            <p:ph idx="1"/>
          </p:nvPr>
        </p:nvSpPr>
        <p:spPr>
          <a:xfrm>
            <a:off x="457200" y="1600200"/>
            <a:ext cx="8229600" cy="4648199"/>
          </a:xfrm>
        </p:spPr>
        <p:txBody>
          <a:bodyPr numCol="1">
            <a:normAutofit/>
          </a:bodyPr>
          <a:lstStyle/>
          <a:p>
            <a:pPr>
              <a:buFont typeface="Courier New" pitchFamily="49" charset="0"/>
              <a:buChar char="o"/>
            </a:pPr>
            <a:r>
              <a:rPr lang="en-US" sz="2800" dirty="0" err="1" smtClean="0"/>
              <a:t>Chèn</a:t>
            </a:r>
            <a:r>
              <a:rPr lang="en-US" sz="2800" dirty="0" smtClean="0"/>
              <a:t> </a:t>
            </a:r>
            <a:r>
              <a:rPr lang="en-US" sz="2800" dirty="0" err="1" smtClean="0"/>
              <a:t>ký</a:t>
            </a:r>
            <a:r>
              <a:rPr lang="en-US" sz="2800" dirty="0" smtClean="0"/>
              <a:t> </a:t>
            </a:r>
            <a:r>
              <a:rPr lang="en-US" sz="2800" dirty="0" err="1" smtClean="0"/>
              <a:t>tự</a:t>
            </a:r>
            <a:r>
              <a:rPr lang="en-US" sz="2800" dirty="0" smtClean="0"/>
              <a:t> </a:t>
            </a:r>
            <a:r>
              <a:rPr lang="en-US" sz="2800" dirty="0" err="1" smtClean="0"/>
              <a:t>đặc</a:t>
            </a:r>
            <a:r>
              <a:rPr lang="en-US" sz="2800" dirty="0" smtClean="0"/>
              <a:t> </a:t>
            </a:r>
            <a:r>
              <a:rPr lang="en-US" sz="2800" dirty="0" err="1" smtClean="0"/>
              <a:t>biệt</a:t>
            </a:r>
            <a:r>
              <a:rPr lang="en-US" sz="2800" dirty="0" smtClean="0"/>
              <a:t> (Symbol)</a:t>
            </a:r>
          </a:p>
          <a:p>
            <a:pPr>
              <a:buFont typeface="Courier New" pitchFamily="49" charset="0"/>
              <a:buChar char="o"/>
            </a:pPr>
            <a:r>
              <a:rPr lang="en-US" sz="2800" dirty="0" err="1" smtClean="0"/>
              <a:t>Chèn</a:t>
            </a:r>
            <a:r>
              <a:rPr lang="en-US" sz="2800" dirty="0" smtClean="0"/>
              <a:t> </a:t>
            </a:r>
            <a:r>
              <a:rPr lang="en-US" sz="2800" dirty="0" err="1" smtClean="0"/>
              <a:t>ảnh</a:t>
            </a:r>
            <a:r>
              <a:rPr lang="en-US" sz="2800" dirty="0" smtClean="0"/>
              <a:t> (Picture &amp; Clip Art)</a:t>
            </a:r>
          </a:p>
          <a:p>
            <a:pPr>
              <a:buFont typeface="Courier New" pitchFamily="49" charset="0"/>
              <a:buChar char="o"/>
            </a:pPr>
            <a:r>
              <a:rPr lang="en-US" sz="2800" dirty="0" err="1" smtClean="0"/>
              <a:t>Chèn</a:t>
            </a:r>
            <a:r>
              <a:rPr lang="en-US" sz="2800" dirty="0" smtClean="0"/>
              <a:t> </a:t>
            </a:r>
            <a:r>
              <a:rPr lang="en-US" sz="2800" dirty="0" err="1" smtClean="0"/>
              <a:t>chữ</a:t>
            </a:r>
            <a:r>
              <a:rPr lang="en-US" sz="2800" dirty="0" smtClean="0"/>
              <a:t> </a:t>
            </a:r>
            <a:r>
              <a:rPr lang="en-US" sz="2800" dirty="0" err="1" smtClean="0"/>
              <a:t>nghệ</a:t>
            </a:r>
            <a:r>
              <a:rPr lang="en-US" sz="2800" dirty="0" smtClean="0"/>
              <a:t> </a:t>
            </a:r>
            <a:r>
              <a:rPr lang="en-US" sz="2800" dirty="0" err="1" smtClean="0"/>
              <a:t>thuật</a:t>
            </a:r>
            <a:r>
              <a:rPr lang="en-US" sz="2800" dirty="0" smtClean="0"/>
              <a:t> (Word Art)</a:t>
            </a:r>
          </a:p>
          <a:p>
            <a:pPr>
              <a:buFont typeface="Courier New" pitchFamily="49" charset="0"/>
              <a:buChar char="o"/>
            </a:pPr>
            <a:r>
              <a:rPr lang="en-US" sz="2800" dirty="0" err="1" smtClean="0"/>
              <a:t>Chèn</a:t>
            </a:r>
            <a:r>
              <a:rPr lang="en-US" sz="2800" dirty="0" smtClean="0"/>
              <a:t> </a:t>
            </a:r>
            <a:r>
              <a:rPr lang="en-US" sz="2800" dirty="0" err="1" smtClean="0"/>
              <a:t>công</a:t>
            </a:r>
            <a:r>
              <a:rPr lang="en-US" sz="2800" dirty="0" smtClean="0"/>
              <a:t> </a:t>
            </a:r>
            <a:r>
              <a:rPr lang="en-US" sz="2800" dirty="0" err="1" smtClean="0"/>
              <a:t>thức</a:t>
            </a:r>
            <a:r>
              <a:rPr lang="en-US" sz="2800" dirty="0" smtClean="0"/>
              <a:t> </a:t>
            </a:r>
            <a:r>
              <a:rPr lang="en-US" sz="2800" dirty="0" err="1" smtClean="0"/>
              <a:t>toán</a:t>
            </a:r>
            <a:r>
              <a:rPr lang="en-US" sz="2800" dirty="0" smtClean="0"/>
              <a:t> </a:t>
            </a:r>
            <a:r>
              <a:rPr lang="en-US" sz="2800" dirty="0" err="1" smtClean="0"/>
              <a:t>học</a:t>
            </a:r>
            <a:r>
              <a:rPr lang="en-US" sz="2800" dirty="0" smtClean="0"/>
              <a:t> (Equation)</a:t>
            </a:r>
          </a:p>
          <a:p>
            <a:pPr>
              <a:buFont typeface="Courier New" pitchFamily="49" charset="0"/>
              <a:buChar char="o"/>
            </a:pPr>
            <a:endParaRPr lang="en-US" sz="2800" dirty="0" smtClean="0"/>
          </a:p>
          <a:p>
            <a:pPr>
              <a:buFont typeface="Courier New" pitchFamily="49" charset="0"/>
              <a:buChar char="o"/>
            </a:pPr>
            <a:endParaRPr lang="en-US" sz="2800" dirty="0" smtClean="0"/>
          </a:p>
          <a:p>
            <a:pPr>
              <a:buFont typeface="Courier New" pitchFamily="49" charset="0"/>
              <a:buChar char="o"/>
            </a:pPr>
            <a:endParaRPr lang="en-US" sz="2800" dirty="0" smtClean="0"/>
          </a:p>
          <a:p>
            <a:pPr>
              <a:buFont typeface="Courier New" pitchFamily="49" charset="0"/>
              <a:buChar char="o"/>
            </a:pPr>
            <a:endParaRPr lang="en-US" sz="2800" dirty="0" smtClean="0"/>
          </a:p>
          <a:p>
            <a:pPr lvl="8">
              <a:buFont typeface="Courier New" pitchFamily="49" charset="0"/>
              <a:buChar char="o"/>
            </a:pPr>
            <a:endParaRPr lang="en-US" sz="1200" dirty="0" smtClean="0"/>
          </a:p>
        </p:txBody>
      </p:sp>
    </p:spTree>
    <p:extLst>
      <p:ext uri="{BB962C8B-B14F-4D97-AF65-F5344CB8AC3E}">
        <p14:creationId xmlns:p14="http://schemas.microsoft.com/office/powerpoint/2010/main" val="14680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3.1 </a:t>
            </a:r>
            <a:r>
              <a:rPr lang="en-US" dirty="0" err="1" smtClean="0"/>
              <a:t>Chèn</a:t>
            </a:r>
            <a:r>
              <a:rPr lang="en-US" dirty="0" smtClean="0"/>
              <a:t> </a:t>
            </a:r>
            <a:r>
              <a:rPr lang="en-US" dirty="0" err="1" smtClean="0"/>
              <a:t>ký</a:t>
            </a:r>
            <a:r>
              <a:rPr lang="en-US" dirty="0" smtClean="0"/>
              <a:t> </a:t>
            </a:r>
            <a:r>
              <a:rPr lang="en-US" dirty="0" err="1" smtClean="0"/>
              <a:t>tự</a:t>
            </a:r>
            <a:r>
              <a:rPr lang="en-US" dirty="0" smtClean="0"/>
              <a:t> </a:t>
            </a:r>
            <a:r>
              <a:rPr lang="en-US" dirty="0" err="1" smtClean="0"/>
              <a:t>đặc</a:t>
            </a:r>
            <a:r>
              <a:rPr lang="en-US" dirty="0" smtClean="0"/>
              <a:t> </a:t>
            </a:r>
            <a:r>
              <a:rPr lang="en-US" dirty="0" err="1" smtClean="0"/>
              <a:t>biệt</a:t>
            </a:r>
            <a:r>
              <a:rPr lang="en-US" dirty="0" smtClean="0"/>
              <a:t> (Symbol)</a:t>
            </a:r>
            <a:endParaRPr lang="en-US" dirty="0"/>
          </a:p>
        </p:txBody>
      </p:sp>
      <p:sp>
        <p:nvSpPr>
          <p:cNvPr id="3" name="Content Placeholder 2"/>
          <p:cNvSpPr>
            <a:spLocks noGrp="1"/>
          </p:cNvSpPr>
          <p:nvPr>
            <p:ph idx="1"/>
          </p:nvPr>
        </p:nvSpPr>
        <p:spPr>
          <a:xfrm>
            <a:off x="457200" y="1600200"/>
            <a:ext cx="4876799" cy="4525963"/>
          </a:xfrm>
        </p:spPr>
        <p:txBody>
          <a:bodyPr>
            <a:normAutofit fontScale="85000" lnSpcReduction="10000"/>
          </a:bodyPr>
          <a:lstStyle/>
          <a:p>
            <a:pPr marL="0" indent="398463">
              <a:buNone/>
            </a:pPr>
            <a:r>
              <a:rPr lang="en-US" smtClean="0"/>
              <a:t>Chèn một số ký tự đặc biệt không có trên bàn phím vào các vị trí thích hợp trong văn bản.</a:t>
            </a:r>
          </a:p>
          <a:p>
            <a:pPr marL="0" indent="398463">
              <a:buNone/>
            </a:pPr>
            <a:r>
              <a:rPr lang="en-US" smtClean="0"/>
              <a:t>Cách tạo:</a:t>
            </a:r>
          </a:p>
          <a:p>
            <a:pPr lvl="1">
              <a:buFont typeface="Wingdings" pitchFamily="2" charset="2"/>
              <a:buChar char="q"/>
            </a:pPr>
            <a:r>
              <a:rPr lang="en-US" smtClean="0"/>
              <a:t> Đặt con trỏ vào vị trí cần chèn ký tự đặc biệt</a:t>
            </a:r>
          </a:p>
          <a:p>
            <a:pPr lvl="1">
              <a:buFont typeface="Wingdings" pitchFamily="2" charset="2"/>
              <a:buChar char="q"/>
            </a:pPr>
            <a:r>
              <a:rPr lang="en-US" smtClean="0"/>
              <a:t> </a:t>
            </a:r>
            <a:r>
              <a:rPr lang="en-US" b="1" smtClean="0"/>
              <a:t>Insert</a:t>
            </a:r>
            <a:r>
              <a:rPr lang="en-US" smtClean="0"/>
              <a:t> -&gt; </a:t>
            </a:r>
            <a:r>
              <a:rPr lang="en-US" b="1" smtClean="0"/>
              <a:t>Symbol</a:t>
            </a:r>
            <a:r>
              <a:rPr lang="en-US" smtClean="0"/>
              <a:t> -&gt; </a:t>
            </a:r>
            <a:r>
              <a:rPr lang="en-US" b="1" smtClean="0"/>
              <a:t>More symbol</a:t>
            </a:r>
            <a:endParaRPr lang="en-US" b="1"/>
          </a:p>
          <a:p>
            <a:pPr marL="0" indent="0">
              <a:buNone/>
            </a:pPr>
            <a:r>
              <a:rPr lang="en-US" i="1" smtClean="0">
                <a:solidFill>
                  <a:srgbClr val="FF0000"/>
                </a:solidFill>
              </a:rPr>
              <a:t>Lưu ý: </a:t>
            </a:r>
            <a:r>
              <a:rPr lang="en-US" smtClean="0"/>
              <a:t>Chọn font chữ Wingding là font hay dùng nhất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250" y="2362199"/>
            <a:ext cx="3786929" cy="274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96000" y="5103742"/>
            <a:ext cx="2057400" cy="382658"/>
          </a:xfrm>
          <a:prstGeom prst="rect">
            <a:avLst/>
          </a:prstGeom>
          <a:noFill/>
        </p:spPr>
        <p:txBody>
          <a:bodyPr wrap="square" rtlCol="0">
            <a:spAutoFit/>
          </a:bodyPr>
          <a:lstStyle/>
          <a:p>
            <a:pPr algn="ctr"/>
            <a:r>
              <a:rPr lang="en-US" b="1" i="1" smtClean="0">
                <a:latin typeface="Times New Roman" pitchFamily="18" charset="0"/>
                <a:cs typeface="Times New Roman" pitchFamily="18" charset="0"/>
              </a:rPr>
              <a:t>Cửa sổ Symbol</a:t>
            </a:r>
            <a:endParaRPr lang="en-US" b="1" i="1">
              <a:latin typeface="Times New Roman" pitchFamily="18" charset="0"/>
              <a:cs typeface="Times New Roman" pitchFamily="18" charset="0"/>
            </a:endParaRPr>
          </a:p>
        </p:txBody>
      </p:sp>
      <p:cxnSp>
        <p:nvCxnSpPr>
          <p:cNvPr id="8" name="Straight Arrow Connector 7"/>
          <p:cNvCxnSpPr/>
          <p:nvPr/>
        </p:nvCxnSpPr>
        <p:spPr>
          <a:xfrm flipH="1">
            <a:off x="6096000" y="1905000"/>
            <a:ext cx="609600"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flipV="1">
            <a:off x="5638800" y="3730512"/>
            <a:ext cx="734961" cy="17558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V="1">
            <a:off x="8153400" y="4953000"/>
            <a:ext cx="33183" cy="8779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4267200" y="5448286"/>
            <a:ext cx="2438400" cy="369332"/>
          </a:xfrm>
          <a:prstGeom prst="rect">
            <a:avLst/>
          </a:prstGeom>
          <a:noFill/>
        </p:spPr>
        <p:txBody>
          <a:bodyPr wrap="square" rtlCol="0">
            <a:spAutoFit/>
          </a:bodyPr>
          <a:lstStyle/>
          <a:p>
            <a:pPr algn="ctr"/>
            <a:r>
              <a:rPr lang="en-US" smtClean="0">
                <a:latin typeface="Times New Roman" pitchFamily="18" charset="0"/>
                <a:cs typeface="Times New Roman" pitchFamily="18" charset="0"/>
              </a:rPr>
              <a:t>Chọn Ký tự muốn chèn</a:t>
            </a:r>
            <a:endParaRPr lang="en-US">
              <a:latin typeface="Times New Roman" pitchFamily="18" charset="0"/>
              <a:cs typeface="Times New Roman" pitchFamily="18" charset="0"/>
            </a:endParaRPr>
          </a:p>
        </p:txBody>
      </p:sp>
      <p:sp>
        <p:nvSpPr>
          <p:cNvPr id="15" name="TextBox 14"/>
          <p:cNvSpPr txBox="1"/>
          <p:nvPr/>
        </p:nvSpPr>
        <p:spPr>
          <a:xfrm>
            <a:off x="5638800" y="1522342"/>
            <a:ext cx="2057400" cy="382658"/>
          </a:xfrm>
          <a:prstGeom prst="rect">
            <a:avLst/>
          </a:prstGeom>
          <a:noFill/>
        </p:spPr>
        <p:txBody>
          <a:bodyPr wrap="square" rtlCol="0">
            <a:spAutoFit/>
          </a:bodyPr>
          <a:lstStyle/>
          <a:p>
            <a:pPr algn="ctr"/>
            <a:r>
              <a:rPr lang="en-US" smtClean="0">
                <a:latin typeface="Times New Roman" pitchFamily="18" charset="0"/>
                <a:cs typeface="Times New Roman" pitchFamily="18" charset="0"/>
              </a:rPr>
              <a:t>Chọn Font ký tự</a:t>
            </a:r>
            <a:endParaRPr lang="en-US">
              <a:latin typeface="Times New Roman" pitchFamily="18" charset="0"/>
              <a:cs typeface="Times New Roman" pitchFamily="18" charset="0"/>
            </a:endParaRPr>
          </a:p>
        </p:txBody>
      </p:sp>
      <p:sp>
        <p:nvSpPr>
          <p:cNvPr id="16" name="TextBox 15"/>
          <p:cNvSpPr txBox="1"/>
          <p:nvPr/>
        </p:nvSpPr>
        <p:spPr>
          <a:xfrm>
            <a:off x="6858000" y="5818654"/>
            <a:ext cx="2057400" cy="646331"/>
          </a:xfrm>
          <a:prstGeom prst="rect">
            <a:avLst/>
          </a:prstGeom>
          <a:noFill/>
        </p:spPr>
        <p:txBody>
          <a:bodyPr wrap="square" rtlCol="0">
            <a:spAutoFit/>
          </a:bodyPr>
          <a:lstStyle/>
          <a:p>
            <a:pPr algn="ctr"/>
            <a:r>
              <a:rPr lang="en-US" smtClean="0">
                <a:latin typeface="Times New Roman" pitchFamily="18" charset="0"/>
                <a:cs typeface="Times New Roman" pitchFamily="18" charset="0"/>
              </a:rPr>
              <a:t>Nhấn để chèn vào văn bản</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5352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anim calcmode="lin" valueType="num">
                                      <p:cBhvr>
                                        <p:cTn id="13"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170"/>
                                        </p:tgtEl>
                                        <p:attrNameLst>
                                          <p:attrName>style.visibility</p:attrName>
                                        </p:attrNameLst>
                                      </p:cBhvr>
                                      <p:to>
                                        <p:strVal val="visible"/>
                                      </p:to>
                                    </p:set>
                                    <p:animEffect transition="in" filter="fade">
                                      <p:cBhvr>
                                        <p:cTn id="31" dur="500"/>
                                        <p:tgtEl>
                                          <p:spTgt spid="71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linds(horizontal)">
                                      <p:cBhvr>
                                        <p:cTn id="39" dur="500"/>
                                        <p:tgtEl>
                                          <p:spTgt spid="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par>
                                <p:cTn id="48" presetID="2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1000"/>
                                        <p:tgtEl>
                                          <p:spTgt spid="3">
                                            <p:txEl>
                                              <p:pRg st="4" end="4"/>
                                            </p:txEl>
                                          </p:spTgt>
                                        </p:tgtEl>
                                      </p:cBhvr>
                                    </p:animEffect>
                                    <p:anim calcmode="lin" valueType="num">
                                      <p:cBhvr>
                                        <p:cTn id="6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 </a:t>
            </a:r>
            <a:r>
              <a:rPr lang="en-US" dirty="0" err="1" smtClean="0"/>
              <a:t>Chèn</a:t>
            </a:r>
            <a:r>
              <a:rPr lang="en-US" dirty="0" smtClean="0"/>
              <a:t> </a:t>
            </a:r>
            <a:r>
              <a:rPr lang="en-US" dirty="0" err="1" smtClean="0"/>
              <a:t>ảnh</a:t>
            </a:r>
            <a:endParaRPr lang="en-US" dirty="0"/>
          </a:p>
        </p:txBody>
      </p:sp>
      <p:sp>
        <p:nvSpPr>
          <p:cNvPr id="3" name="Content Placeholder 2"/>
          <p:cNvSpPr>
            <a:spLocks noGrp="1"/>
          </p:cNvSpPr>
          <p:nvPr>
            <p:ph idx="1"/>
          </p:nvPr>
        </p:nvSpPr>
        <p:spPr>
          <a:xfrm>
            <a:off x="457200" y="1600201"/>
            <a:ext cx="8229600" cy="2353732"/>
          </a:xfrm>
        </p:spPr>
        <p:txBody>
          <a:bodyPr>
            <a:normAutofit fontScale="70000" lnSpcReduction="20000"/>
          </a:bodyPr>
          <a:lstStyle/>
          <a:p>
            <a:pPr marL="0" indent="0">
              <a:buNone/>
            </a:pPr>
            <a:r>
              <a:rPr lang="en-US" sz="4000" b="1" dirty="0" err="1" smtClean="0"/>
              <a:t>Định</a:t>
            </a:r>
            <a:r>
              <a:rPr lang="en-US" sz="4000" b="1" dirty="0" smtClean="0"/>
              <a:t> </a:t>
            </a:r>
            <a:r>
              <a:rPr lang="en-US" sz="4000" b="1" dirty="0" err="1" smtClean="0"/>
              <a:t>dạng</a:t>
            </a:r>
            <a:r>
              <a:rPr lang="en-US" sz="4000" b="1" dirty="0" smtClean="0"/>
              <a:t> </a:t>
            </a:r>
            <a:r>
              <a:rPr lang="en-US" sz="4000" b="1" dirty="0" err="1" smtClean="0"/>
              <a:t>hình</a:t>
            </a:r>
            <a:r>
              <a:rPr lang="en-US" sz="4000" b="1" dirty="0" smtClean="0"/>
              <a:t> </a:t>
            </a:r>
            <a:r>
              <a:rPr lang="en-US" sz="4000" b="1" dirty="0" err="1" smtClean="0"/>
              <a:t>ảnh</a:t>
            </a:r>
            <a:endParaRPr lang="en-US" sz="4000" b="1" dirty="0" smtClean="0"/>
          </a:p>
          <a:p>
            <a:pPr marL="0" indent="457200">
              <a:buNone/>
            </a:pPr>
            <a:r>
              <a:rPr lang="en-US" dirty="0" smtClean="0"/>
              <a:t>Word </a:t>
            </a:r>
            <a:r>
              <a:rPr lang="en-US" dirty="0" err="1" smtClean="0"/>
              <a:t>cho</a:t>
            </a:r>
            <a:r>
              <a:rPr lang="en-US" dirty="0" smtClean="0"/>
              <a:t>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đưa</a:t>
            </a:r>
            <a:r>
              <a:rPr lang="en-US" dirty="0" smtClean="0"/>
              <a:t> </a:t>
            </a:r>
            <a:r>
              <a:rPr lang="en-US" dirty="0" err="1" smtClean="0"/>
              <a:t>vào</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là</a:t>
            </a:r>
            <a:r>
              <a:rPr lang="en-US" dirty="0" smtClean="0"/>
              <a:t> </a:t>
            </a:r>
            <a:r>
              <a:rPr lang="en-US" dirty="0" err="1" smtClean="0"/>
              <a:t>những</a:t>
            </a:r>
            <a:r>
              <a:rPr lang="en-US" dirty="0" smtClean="0"/>
              <a:t> </a:t>
            </a:r>
            <a:r>
              <a:rPr lang="en-US" dirty="0" err="1" smtClean="0"/>
              <a:t>tập</a:t>
            </a:r>
            <a:r>
              <a:rPr lang="en-US" dirty="0" smtClean="0"/>
              <a:t> tin </a:t>
            </a:r>
            <a:r>
              <a:rPr lang="en-US" dirty="0" err="1" smtClean="0"/>
              <a:t>có</a:t>
            </a:r>
            <a:r>
              <a:rPr lang="en-US" dirty="0" smtClean="0"/>
              <a:t> </a:t>
            </a:r>
            <a:r>
              <a:rPr lang="en-US" dirty="0" err="1" smtClean="0"/>
              <a:t>sẵn</a:t>
            </a:r>
            <a:r>
              <a:rPr lang="en-US" dirty="0" smtClean="0"/>
              <a:t> </a:t>
            </a:r>
            <a:r>
              <a:rPr lang="en-US" dirty="0" err="1" smtClean="0"/>
              <a:t>hoặc</a:t>
            </a:r>
            <a:r>
              <a:rPr lang="en-US" dirty="0" smtClean="0"/>
              <a:t> </a:t>
            </a:r>
            <a:r>
              <a:rPr lang="en-US" dirty="0" err="1" smtClean="0"/>
              <a:t>từ</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đi</a:t>
            </a:r>
            <a:r>
              <a:rPr lang="en-US" dirty="0" smtClean="0"/>
              <a:t> </a:t>
            </a:r>
            <a:r>
              <a:rPr lang="en-US" dirty="0" err="1" smtClean="0"/>
              <a:t>theo</a:t>
            </a:r>
            <a:r>
              <a:rPr lang="en-US" dirty="0" smtClean="0"/>
              <a:t> </a:t>
            </a:r>
            <a:r>
              <a:rPr lang="en-US" dirty="0" err="1" smtClean="0"/>
              <a:t>bộ</a:t>
            </a:r>
            <a:r>
              <a:rPr lang="en-US" dirty="0" smtClean="0"/>
              <a:t> Office </a:t>
            </a:r>
            <a:r>
              <a:rPr lang="en-US" dirty="0" err="1" smtClean="0"/>
              <a:t>hoặc</a:t>
            </a:r>
            <a:r>
              <a:rPr lang="en-US" dirty="0" smtClean="0"/>
              <a:t> online</a:t>
            </a:r>
          </a:p>
          <a:p>
            <a:pPr marL="0" indent="457200">
              <a:buNone/>
            </a:pPr>
            <a:r>
              <a:rPr lang="en-US" dirty="0" err="1" smtClean="0"/>
              <a:t>Chèn</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có</a:t>
            </a:r>
            <a:r>
              <a:rPr lang="en-US" dirty="0" smtClean="0"/>
              <a:t> </a:t>
            </a:r>
            <a:r>
              <a:rPr lang="en-US" dirty="0" err="1" smtClean="0"/>
              <a:t>sẵn</a:t>
            </a:r>
            <a:r>
              <a:rPr lang="en-US" dirty="0" smtClean="0"/>
              <a:t>:</a:t>
            </a:r>
          </a:p>
          <a:p>
            <a:pPr lvl="1">
              <a:buFont typeface="Courier New" pitchFamily="49" charset="0"/>
              <a:buChar char="o"/>
            </a:pPr>
            <a:r>
              <a:rPr lang="en-US" b="1" dirty="0" smtClean="0"/>
              <a:t>Insert -&gt; Picture</a:t>
            </a:r>
            <a:r>
              <a:rPr lang="en-US" dirty="0" smtClean="0"/>
              <a:t>: </a:t>
            </a:r>
            <a:r>
              <a:rPr lang="en-US" dirty="0" err="1" smtClean="0"/>
              <a:t>chèn</a:t>
            </a:r>
            <a:r>
              <a:rPr lang="en-US" dirty="0" smtClean="0"/>
              <a:t> </a:t>
            </a:r>
            <a:r>
              <a:rPr lang="en-US" dirty="0" err="1" smtClean="0"/>
              <a:t>ảnh</a:t>
            </a:r>
            <a:r>
              <a:rPr lang="en-US" dirty="0" smtClean="0"/>
              <a:t> </a:t>
            </a:r>
            <a:r>
              <a:rPr lang="en-US" dirty="0" err="1" smtClean="0"/>
              <a:t>lưu</a:t>
            </a:r>
            <a:r>
              <a:rPr lang="en-US" dirty="0" smtClean="0"/>
              <a:t> </a:t>
            </a:r>
            <a:r>
              <a:rPr lang="en-US" dirty="0" err="1" smtClean="0"/>
              <a:t>trên</a:t>
            </a:r>
            <a:r>
              <a:rPr lang="en-US" dirty="0" smtClean="0"/>
              <a:t> </a:t>
            </a:r>
            <a:r>
              <a:rPr lang="en-US" dirty="0" err="1" smtClean="0"/>
              <a:t>máy</a:t>
            </a:r>
            <a:r>
              <a:rPr lang="en-US" dirty="0" smtClean="0"/>
              <a:t> </a:t>
            </a:r>
            <a:r>
              <a:rPr lang="en-US" dirty="0" err="1" smtClean="0"/>
              <a:t>tính</a:t>
            </a:r>
            <a:r>
              <a:rPr lang="en-US" dirty="0" smtClean="0"/>
              <a:t>.</a:t>
            </a:r>
          </a:p>
          <a:p>
            <a:pPr lvl="1">
              <a:buFont typeface="Courier New" pitchFamily="49" charset="0"/>
              <a:buChar char="o"/>
            </a:pPr>
            <a:r>
              <a:rPr lang="en-US" b="1" dirty="0" smtClean="0"/>
              <a:t>Insert -&gt; Clip Art</a:t>
            </a:r>
            <a:r>
              <a:rPr lang="en-US" dirty="0" smtClean="0"/>
              <a:t>: </a:t>
            </a:r>
            <a:r>
              <a:rPr lang="en-US" dirty="0" err="1" smtClean="0"/>
              <a:t>Ảnh</a:t>
            </a:r>
            <a:r>
              <a:rPr lang="en-US" dirty="0" smtClean="0"/>
              <a:t> </a:t>
            </a:r>
            <a:r>
              <a:rPr lang="en-US" dirty="0" err="1" smtClean="0"/>
              <a:t>theo</a:t>
            </a:r>
            <a:r>
              <a:rPr lang="en-US" dirty="0" smtClean="0"/>
              <a:t> </a:t>
            </a:r>
            <a:r>
              <a:rPr lang="en-US" dirty="0" err="1" smtClean="0"/>
              <a:t>bộ</a:t>
            </a:r>
            <a:r>
              <a:rPr lang="en-US" dirty="0" smtClean="0"/>
              <a:t> office </a:t>
            </a:r>
            <a:r>
              <a:rPr lang="en-US" dirty="0" err="1" smtClean="0"/>
              <a:t>hoặc</a:t>
            </a:r>
            <a:r>
              <a:rPr lang="en-US" dirty="0" smtClean="0"/>
              <a:t> </a:t>
            </a:r>
            <a:r>
              <a:rPr lang="en-US" dirty="0" err="1" smtClean="0"/>
              <a:t>lấy</a:t>
            </a:r>
            <a:r>
              <a:rPr lang="en-US" dirty="0" smtClean="0"/>
              <a:t> Online</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123" y="4191000"/>
            <a:ext cx="451485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851048" y="5295900"/>
            <a:ext cx="2667000" cy="381000"/>
          </a:xfrm>
          <a:prstGeom prst="rect">
            <a:avLst/>
          </a:prstGeom>
          <a:noFill/>
        </p:spPr>
        <p:txBody>
          <a:bodyPr wrap="square" rtlCol="0">
            <a:spAutoFit/>
          </a:bodyPr>
          <a:lstStyle/>
          <a:p>
            <a:pPr algn="ctr"/>
            <a:r>
              <a:rPr lang="en-US" b="1" i="1" smtClean="0">
                <a:latin typeface="Times New Roman" pitchFamily="18" charset="0"/>
                <a:cs typeface="Times New Roman" pitchFamily="18" charset="0"/>
              </a:rPr>
              <a:t>Group lllustrations</a:t>
            </a:r>
            <a:endParaRPr lang="en-US" b="1" i="1">
              <a:latin typeface="Times New Roman" pitchFamily="18" charset="0"/>
              <a:cs typeface="Times New Roman" pitchFamily="18" charset="0"/>
            </a:endParaRPr>
          </a:p>
        </p:txBody>
      </p:sp>
    </p:spTree>
    <p:extLst>
      <p:ext uri="{BB962C8B-B14F-4D97-AF65-F5344CB8AC3E}">
        <p14:creationId xmlns:p14="http://schemas.microsoft.com/office/powerpoint/2010/main" val="87218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Effect transition="in" filter="fade">
                                      <p:cBhvr>
                                        <p:cTn id="13" dur="500"/>
                                        <p:tgtEl>
                                          <p:spTgt spid="102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6" dur="1000"/>
                                        <p:tgtEl>
                                          <p:spTgt spid="3">
                                            <p:txEl>
                                              <p:pRg st="3" end="3"/>
                                            </p:txEl>
                                          </p:spTgt>
                                        </p:tgtEl>
                                      </p:cBhvr>
                                    </p:animEffect>
                                  </p:childTnLst>
                                </p:cTn>
                              </p:par>
                              <p:par>
                                <p:cTn id="37" presetID="3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 </a:t>
            </a:r>
            <a:r>
              <a:rPr lang="en-US" dirty="0" err="1" smtClean="0"/>
              <a:t>Chèn</a:t>
            </a:r>
            <a:r>
              <a:rPr lang="en-US" dirty="0" smtClean="0"/>
              <a:t> </a:t>
            </a:r>
            <a:r>
              <a:rPr lang="en-US" dirty="0" err="1" smtClean="0"/>
              <a:t>ảnh</a:t>
            </a:r>
            <a:r>
              <a:rPr lang="en-US" dirty="0" smtClean="0"/>
              <a:t> (</a:t>
            </a:r>
            <a:r>
              <a:rPr lang="en-US" dirty="0" err="1" smtClean="0"/>
              <a:t>tt</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sz="2800" b="1" dirty="0" err="1" smtClean="0"/>
              <a:t>Định</a:t>
            </a:r>
            <a:r>
              <a:rPr lang="en-US" sz="2800" b="1" dirty="0" smtClean="0"/>
              <a:t> </a:t>
            </a:r>
            <a:r>
              <a:rPr lang="en-US" sz="2800" b="1" dirty="0" err="1" smtClean="0"/>
              <a:t>dạng</a:t>
            </a:r>
            <a:r>
              <a:rPr lang="en-US" sz="2800" b="1" dirty="0" smtClean="0"/>
              <a:t> </a:t>
            </a:r>
            <a:r>
              <a:rPr lang="en-US" sz="2800" b="1" dirty="0" err="1" smtClean="0"/>
              <a:t>ảnh</a:t>
            </a:r>
            <a:endParaRPr lang="en-US" sz="2800" b="1" dirty="0" smtClean="0"/>
          </a:p>
          <a:p>
            <a:pPr marL="0" indent="398463">
              <a:buNone/>
            </a:pPr>
            <a:r>
              <a:rPr lang="en-US" sz="2400" dirty="0" err="1" smtClean="0"/>
              <a:t>Vào</a:t>
            </a:r>
            <a:r>
              <a:rPr lang="en-US" sz="2400" dirty="0" smtClean="0"/>
              <a:t> Picture tools:</a:t>
            </a:r>
          </a:p>
          <a:p>
            <a:pPr lvl="1">
              <a:buFont typeface="Courier New" pitchFamily="49" charset="0"/>
              <a:buChar char="o"/>
            </a:pPr>
            <a:r>
              <a:rPr lang="en-US" sz="2400" b="1" dirty="0" smtClean="0"/>
              <a:t>Adjust</a:t>
            </a:r>
            <a:r>
              <a:rPr lang="en-US" sz="2400" dirty="0" smtClean="0"/>
              <a:t>: </a:t>
            </a:r>
            <a:r>
              <a:rPr lang="en-US" sz="2400" dirty="0" err="1" smtClean="0"/>
              <a:t>Thay</a:t>
            </a:r>
            <a:r>
              <a:rPr lang="en-US" sz="2400" dirty="0" smtClean="0"/>
              <a:t> </a:t>
            </a:r>
            <a:r>
              <a:rPr lang="en-US" sz="2400" dirty="0" err="1" smtClean="0"/>
              <a:t>đổi</a:t>
            </a:r>
            <a:r>
              <a:rPr lang="en-US" sz="2400" dirty="0" smtClean="0"/>
              <a:t> </a:t>
            </a:r>
            <a:r>
              <a:rPr lang="en-US" sz="2400" dirty="0" err="1" smtClean="0"/>
              <a:t>thuộc</a:t>
            </a:r>
            <a:r>
              <a:rPr lang="en-US" sz="2400" dirty="0" smtClean="0"/>
              <a:t> </a:t>
            </a:r>
            <a:r>
              <a:rPr lang="en-US" sz="2400" dirty="0" err="1" smtClean="0"/>
              <a:t>tính</a:t>
            </a:r>
            <a:r>
              <a:rPr lang="en-US" sz="2400" dirty="0" smtClean="0"/>
              <a:t> </a:t>
            </a:r>
            <a:r>
              <a:rPr lang="en-US" sz="2400" dirty="0" err="1" smtClean="0"/>
              <a:t>ảnh</a:t>
            </a:r>
            <a:endParaRPr lang="en-US" sz="2400" dirty="0" smtClean="0"/>
          </a:p>
          <a:p>
            <a:pPr lvl="1">
              <a:buFont typeface="Courier New" pitchFamily="49" charset="0"/>
              <a:buChar char="o"/>
            </a:pPr>
            <a:r>
              <a:rPr lang="en-US" sz="2400" b="1" dirty="0" smtClean="0"/>
              <a:t>Picture styles</a:t>
            </a:r>
            <a:r>
              <a:rPr lang="en-US" sz="2400" dirty="0" smtClean="0"/>
              <a:t>: </a:t>
            </a:r>
            <a:r>
              <a:rPr lang="en-US" sz="2400" dirty="0" err="1" smtClean="0"/>
              <a:t>Thay</a:t>
            </a:r>
            <a:r>
              <a:rPr lang="en-US" sz="2400" dirty="0" smtClean="0"/>
              <a:t> </a:t>
            </a:r>
            <a:r>
              <a:rPr lang="en-US" sz="2400" dirty="0" err="1" smtClean="0"/>
              <a:t>đổi</a:t>
            </a:r>
            <a:r>
              <a:rPr lang="en-US" sz="2400" dirty="0" smtClean="0"/>
              <a:t> </a:t>
            </a:r>
            <a:r>
              <a:rPr lang="en-US" sz="2400" dirty="0" err="1" smtClean="0"/>
              <a:t>kiểu</a:t>
            </a:r>
            <a:r>
              <a:rPr lang="en-US" sz="2400" dirty="0" smtClean="0"/>
              <a:t> </a:t>
            </a:r>
            <a:r>
              <a:rPr lang="en-US" sz="2400" dirty="0" err="1" smtClean="0"/>
              <a:t>ảnh</a:t>
            </a:r>
            <a:endParaRPr lang="en-US" sz="2400" dirty="0" smtClean="0"/>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 y="3429000"/>
            <a:ext cx="848677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152400" y="4876800"/>
            <a:ext cx="1066800" cy="647700"/>
          </a:xfrm>
          <a:prstGeom prst="wedgeRoundRectCallout">
            <a:avLst>
              <a:gd name="adj1" fmla="val -5753"/>
              <a:gd name="adj2" fmla="val -100027"/>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Xóa màu nền</a:t>
            </a:r>
            <a:endParaRPr lang="en-US">
              <a:latin typeface="Times New Roman" pitchFamily="18" charset="0"/>
              <a:cs typeface="Times New Roman" pitchFamily="18" charset="0"/>
            </a:endParaRPr>
          </a:p>
        </p:txBody>
      </p:sp>
      <p:sp>
        <p:nvSpPr>
          <p:cNvPr id="8" name="Rounded Rectangular Callout 7"/>
          <p:cNvSpPr/>
          <p:nvPr/>
        </p:nvSpPr>
        <p:spPr>
          <a:xfrm>
            <a:off x="1066800" y="5715000"/>
            <a:ext cx="1066800" cy="647700"/>
          </a:xfrm>
          <a:prstGeom prst="wedgeRoundRectCallout">
            <a:avLst>
              <a:gd name="adj1" fmla="val -10515"/>
              <a:gd name="adj2" fmla="val -24381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Thay đổi độ sáng</a:t>
            </a:r>
            <a:endParaRPr lang="en-US">
              <a:latin typeface="Times New Roman" pitchFamily="18" charset="0"/>
              <a:cs typeface="Times New Roman" pitchFamily="18" charset="0"/>
            </a:endParaRPr>
          </a:p>
        </p:txBody>
      </p:sp>
      <p:sp>
        <p:nvSpPr>
          <p:cNvPr id="9" name="Rounded Rectangular Callout 8"/>
          <p:cNvSpPr/>
          <p:nvPr/>
        </p:nvSpPr>
        <p:spPr>
          <a:xfrm>
            <a:off x="1600200" y="4851400"/>
            <a:ext cx="1066800" cy="647700"/>
          </a:xfrm>
          <a:prstGeom prst="wedgeRoundRectCallout">
            <a:avLst>
              <a:gd name="adj1" fmla="val -21626"/>
              <a:gd name="adj2" fmla="val -131400"/>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Thay màu</a:t>
            </a:r>
            <a:endParaRPr lang="en-US">
              <a:latin typeface="Times New Roman" pitchFamily="18" charset="0"/>
              <a:cs typeface="Times New Roman" pitchFamily="18" charset="0"/>
            </a:endParaRPr>
          </a:p>
        </p:txBody>
      </p:sp>
      <p:sp>
        <p:nvSpPr>
          <p:cNvPr id="10" name="Rounded Rectangular Callout 9"/>
          <p:cNvSpPr/>
          <p:nvPr/>
        </p:nvSpPr>
        <p:spPr>
          <a:xfrm>
            <a:off x="3873498" y="4876800"/>
            <a:ext cx="1536702" cy="990600"/>
          </a:xfrm>
          <a:prstGeom prst="wedgeRoundRectCallout">
            <a:avLst>
              <a:gd name="adj1" fmla="val 31804"/>
              <a:gd name="adj2" fmla="val -8655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Chọn các khung được tạo sẵn</a:t>
            </a:r>
            <a:endParaRPr lang="en-US">
              <a:latin typeface="Times New Roman" pitchFamily="18" charset="0"/>
              <a:cs typeface="Times New Roman" pitchFamily="18" charset="0"/>
            </a:endParaRPr>
          </a:p>
        </p:txBody>
      </p:sp>
      <p:sp>
        <p:nvSpPr>
          <p:cNvPr id="11" name="Rounded Rectangular Callout 10"/>
          <p:cNvSpPr/>
          <p:nvPr/>
        </p:nvSpPr>
        <p:spPr>
          <a:xfrm>
            <a:off x="6858000" y="2057400"/>
            <a:ext cx="1536702" cy="990600"/>
          </a:xfrm>
          <a:prstGeom prst="wedgeRoundRectCallout">
            <a:avLst>
              <a:gd name="adj1" fmla="val 32906"/>
              <a:gd name="adj2" fmla="val 145926"/>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Thiết lập đường viền</a:t>
            </a:r>
            <a:endParaRPr lang="en-US">
              <a:latin typeface="Times New Roman" pitchFamily="18" charset="0"/>
              <a:cs typeface="Times New Roman" pitchFamily="18" charset="0"/>
            </a:endParaRPr>
          </a:p>
        </p:txBody>
      </p:sp>
      <p:sp>
        <p:nvSpPr>
          <p:cNvPr id="12" name="Rounded Rectangular Callout 11"/>
          <p:cNvSpPr/>
          <p:nvPr/>
        </p:nvSpPr>
        <p:spPr>
          <a:xfrm>
            <a:off x="6055782" y="4876800"/>
            <a:ext cx="1536702" cy="990600"/>
          </a:xfrm>
          <a:prstGeom prst="wedgeRoundRectCallout">
            <a:avLst>
              <a:gd name="adj1" fmla="val 75881"/>
              <a:gd name="adj2" fmla="val -117322"/>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Thiết lập hiệu ứng ảnh</a:t>
            </a:r>
            <a:endParaRPr lang="en-US">
              <a:latin typeface="Times New Roman" pitchFamily="18" charset="0"/>
              <a:cs typeface="Times New Roman" pitchFamily="18" charset="0"/>
            </a:endParaRPr>
          </a:p>
        </p:txBody>
      </p:sp>
      <p:sp>
        <p:nvSpPr>
          <p:cNvPr id="13" name="Rounded Rectangular Callout 12"/>
          <p:cNvSpPr/>
          <p:nvPr/>
        </p:nvSpPr>
        <p:spPr>
          <a:xfrm>
            <a:off x="7632702" y="5018617"/>
            <a:ext cx="1182685" cy="848783"/>
          </a:xfrm>
          <a:prstGeom prst="wedgeRoundRectCallout">
            <a:avLst>
              <a:gd name="adj1" fmla="val -4221"/>
              <a:gd name="adj2" fmla="val -112886"/>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Tạo layout ảnh</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147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266"/>
                                        </p:tgtEl>
                                        <p:attrNameLst>
                                          <p:attrName>style.visibility</p:attrName>
                                        </p:attrNameLst>
                                      </p:cBhvr>
                                      <p:to>
                                        <p:strVal val="visible"/>
                                      </p:to>
                                    </p:set>
                                    <p:animEffect transition="in" filter="wipe(down)">
                                      <p:cBhvr>
                                        <p:cTn id="14" dur="500"/>
                                        <p:tgtEl>
                                          <p:spTgt spid="1126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 </a:t>
            </a:r>
            <a:r>
              <a:rPr lang="en-US" dirty="0" err="1"/>
              <a:t>Chèn</a:t>
            </a:r>
            <a:r>
              <a:rPr lang="en-US" dirty="0"/>
              <a:t> </a:t>
            </a:r>
            <a:r>
              <a:rPr lang="en-US" dirty="0" err="1"/>
              <a:t>ảnh</a:t>
            </a:r>
            <a:r>
              <a:rPr lang="en-US" dirty="0"/>
              <a:t> (</a:t>
            </a:r>
            <a:r>
              <a:rPr lang="en-US" dirty="0" err="1"/>
              <a:t>tt</a:t>
            </a:r>
            <a:r>
              <a:rPr lang="en-US" dirty="0"/>
              <a:t>)</a:t>
            </a:r>
          </a:p>
        </p:txBody>
      </p:sp>
      <p:sp>
        <p:nvSpPr>
          <p:cNvPr id="3" name="Content Placeholder 2"/>
          <p:cNvSpPr>
            <a:spLocks noGrp="1"/>
          </p:cNvSpPr>
          <p:nvPr>
            <p:ph idx="1"/>
          </p:nvPr>
        </p:nvSpPr>
        <p:spPr>
          <a:xfrm>
            <a:off x="457200" y="1600201"/>
            <a:ext cx="5993990" cy="4495800"/>
          </a:xfrm>
        </p:spPr>
        <p:txBody>
          <a:bodyPr>
            <a:normAutofit fontScale="70000" lnSpcReduction="20000"/>
          </a:bodyPr>
          <a:lstStyle/>
          <a:p>
            <a:pPr marL="0" indent="0">
              <a:buNone/>
            </a:pPr>
            <a:r>
              <a:rPr lang="en-US" sz="4000" b="1" dirty="0" err="1" smtClean="0"/>
              <a:t>Sắp</a:t>
            </a:r>
            <a:r>
              <a:rPr lang="en-US" sz="4000" b="1" dirty="0" smtClean="0"/>
              <a:t> </a:t>
            </a:r>
            <a:r>
              <a:rPr lang="en-US" sz="4000" b="1" dirty="0" err="1" smtClean="0"/>
              <a:t>xếp</a:t>
            </a:r>
            <a:r>
              <a:rPr lang="en-US" sz="4000" b="1" dirty="0" smtClean="0"/>
              <a:t> </a:t>
            </a:r>
            <a:r>
              <a:rPr lang="en-US" sz="4000" b="1" dirty="0" err="1" smtClean="0"/>
              <a:t>hiển</a:t>
            </a:r>
            <a:r>
              <a:rPr lang="en-US" sz="4000" b="1" dirty="0" smtClean="0"/>
              <a:t> </a:t>
            </a:r>
            <a:r>
              <a:rPr lang="en-US" sz="4000" b="1" dirty="0" err="1" smtClean="0"/>
              <a:t>thị</a:t>
            </a:r>
            <a:r>
              <a:rPr lang="en-US" sz="4000" b="1" dirty="0" smtClean="0"/>
              <a:t> (Arrange)</a:t>
            </a:r>
          </a:p>
          <a:p>
            <a:pPr marL="0" indent="398463">
              <a:buNone/>
            </a:pPr>
            <a:r>
              <a:rPr lang="en-US" sz="3400" dirty="0" err="1" smtClean="0"/>
              <a:t>Muốn</a:t>
            </a:r>
            <a:r>
              <a:rPr lang="en-US" sz="3400" dirty="0" smtClean="0"/>
              <a:t> </a:t>
            </a:r>
            <a:r>
              <a:rPr lang="en-US" sz="3400" dirty="0" err="1" smtClean="0"/>
              <a:t>thay</a:t>
            </a:r>
            <a:r>
              <a:rPr lang="en-US" sz="3400" dirty="0" smtClean="0"/>
              <a:t> </a:t>
            </a:r>
            <a:r>
              <a:rPr lang="en-US" sz="3400" dirty="0" err="1" smtClean="0"/>
              <a:t>đổi</a:t>
            </a:r>
            <a:r>
              <a:rPr lang="en-US" sz="3400" dirty="0" smtClean="0"/>
              <a:t> </a:t>
            </a:r>
            <a:r>
              <a:rPr lang="en-US" sz="3400" dirty="0" err="1" smtClean="0"/>
              <a:t>vị</a:t>
            </a:r>
            <a:r>
              <a:rPr lang="en-US" sz="3400" dirty="0" smtClean="0"/>
              <a:t> </a:t>
            </a:r>
            <a:r>
              <a:rPr lang="en-US" sz="3400" dirty="0" err="1" smtClean="0"/>
              <a:t>trí</a:t>
            </a:r>
            <a:r>
              <a:rPr lang="en-US" sz="3400" dirty="0" smtClean="0"/>
              <a:t> </a:t>
            </a:r>
            <a:r>
              <a:rPr lang="en-US" sz="3400" dirty="0" err="1" smtClean="0"/>
              <a:t>của</a:t>
            </a:r>
            <a:r>
              <a:rPr lang="en-US" sz="3400" dirty="0" smtClean="0"/>
              <a:t> </a:t>
            </a:r>
            <a:r>
              <a:rPr lang="en-US" sz="3400" dirty="0" err="1" smtClean="0"/>
              <a:t>hình</a:t>
            </a:r>
            <a:r>
              <a:rPr lang="en-US" sz="3400" dirty="0" smtClean="0"/>
              <a:t> </a:t>
            </a:r>
            <a:r>
              <a:rPr lang="en-US" sz="3400" dirty="0" err="1" smtClean="0"/>
              <a:t>ta</a:t>
            </a:r>
            <a:r>
              <a:rPr lang="en-US" sz="3400" dirty="0" smtClean="0"/>
              <a:t> </a:t>
            </a:r>
            <a:r>
              <a:rPr lang="en-US" sz="3400" dirty="0" err="1" smtClean="0"/>
              <a:t>chọn</a:t>
            </a:r>
            <a:r>
              <a:rPr lang="en-US" sz="3400" dirty="0" smtClean="0"/>
              <a:t> Position </a:t>
            </a:r>
            <a:r>
              <a:rPr lang="en-US" sz="3400" dirty="0" err="1" smtClean="0"/>
              <a:t>sau</a:t>
            </a:r>
            <a:r>
              <a:rPr lang="en-US" sz="3400" dirty="0" smtClean="0"/>
              <a:t> </a:t>
            </a:r>
            <a:r>
              <a:rPr lang="en-US" sz="3400" dirty="0" err="1" smtClean="0"/>
              <a:t>đó</a:t>
            </a:r>
            <a:r>
              <a:rPr lang="en-US" sz="3400" dirty="0" smtClean="0"/>
              <a:t> </a:t>
            </a:r>
            <a:r>
              <a:rPr lang="en-US" sz="3400" dirty="0" err="1" smtClean="0"/>
              <a:t>chọn</a:t>
            </a:r>
            <a:r>
              <a:rPr lang="en-US" sz="3400" dirty="0" smtClean="0"/>
              <a:t> </a:t>
            </a:r>
            <a:r>
              <a:rPr lang="en-US" sz="3400" dirty="0" err="1" smtClean="0"/>
              <a:t>vị</a:t>
            </a:r>
            <a:r>
              <a:rPr lang="en-US" sz="3400" dirty="0" smtClean="0"/>
              <a:t> </a:t>
            </a:r>
            <a:r>
              <a:rPr lang="en-US" sz="3400" dirty="0" err="1" smtClean="0"/>
              <a:t>trí</a:t>
            </a:r>
            <a:r>
              <a:rPr lang="en-US" sz="3400" dirty="0" smtClean="0"/>
              <a:t> </a:t>
            </a:r>
          </a:p>
          <a:p>
            <a:pPr marL="0" indent="398463">
              <a:buNone/>
            </a:pPr>
            <a:r>
              <a:rPr lang="en-US" sz="3400" b="1" dirty="0" smtClean="0"/>
              <a:t>Wrap text</a:t>
            </a:r>
            <a:r>
              <a:rPr lang="en-US" sz="3400" dirty="0" smtClean="0"/>
              <a:t>: </a:t>
            </a:r>
            <a:r>
              <a:rPr lang="en-US" sz="3400" dirty="0" err="1" smtClean="0"/>
              <a:t>Thiết</a:t>
            </a:r>
            <a:r>
              <a:rPr lang="en-US" sz="3400" dirty="0" smtClean="0"/>
              <a:t> </a:t>
            </a:r>
            <a:r>
              <a:rPr lang="en-US" sz="3400" dirty="0" err="1" smtClean="0"/>
              <a:t>lập</a:t>
            </a:r>
            <a:r>
              <a:rPr lang="en-US" sz="3400" dirty="0" smtClean="0"/>
              <a:t> </a:t>
            </a:r>
            <a:r>
              <a:rPr lang="en-US" sz="3400" dirty="0" err="1" smtClean="0"/>
              <a:t>hiển</a:t>
            </a:r>
            <a:r>
              <a:rPr lang="en-US" sz="3400" dirty="0" smtClean="0"/>
              <a:t> </a:t>
            </a:r>
            <a:r>
              <a:rPr lang="en-US" sz="3400" dirty="0" err="1" smtClean="0"/>
              <a:t>thị</a:t>
            </a:r>
            <a:endParaRPr lang="en-US" sz="3400" dirty="0" smtClean="0"/>
          </a:p>
          <a:p>
            <a:pPr lvl="1">
              <a:buFont typeface="Courier New" pitchFamily="49" charset="0"/>
              <a:buChar char="o"/>
            </a:pPr>
            <a:r>
              <a:rPr lang="en-US" sz="2400" b="1" dirty="0" smtClean="0"/>
              <a:t>In line with tex</a:t>
            </a:r>
            <a:r>
              <a:rPr lang="en-US" sz="2400" dirty="0" smtClean="0"/>
              <a:t>t: </a:t>
            </a:r>
            <a:r>
              <a:rPr lang="en-US" sz="2400" dirty="0" err="1" smtClean="0"/>
              <a:t>hình</a:t>
            </a:r>
            <a:r>
              <a:rPr lang="en-US" sz="2400" dirty="0" smtClean="0"/>
              <a:t> </a:t>
            </a:r>
            <a:r>
              <a:rPr lang="en-US" sz="2400" dirty="0" err="1" smtClean="0"/>
              <a:t>và</a:t>
            </a:r>
            <a:r>
              <a:rPr lang="en-US" sz="2400" dirty="0" smtClean="0"/>
              <a:t> </a:t>
            </a:r>
            <a:r>
              <a:rPr lang="en-US" sz="2400" dirty="0" err="1" smtClean="0"/>
              <a:t>chữ</a:t>
            </a:r>
            <a:r>
              <a:rPr lang="en-US" sz="2400" dirty="0" smtClean="0"/>
              <a:t> </a:t>
            </a:r>
            <a:r>
              <a:rPr lang="en-US" sz="2400" dirty="0" err="1" smtClean="0"/>
              <a:t>cùng</a:t>
            </a:r>
            <a:r>
              <a:rPr lang="en-US" sz="2400" dirty="0" smtClean="0"/>
              <a:t> </a:t>
            </a:r>
            <a:r>
              <a:rPr lang="en-US" sz="2400" dirty="0" err="1" smtClean="0"/>
              <a:t>nằm</a:t>
            </a:r>
            <a:r>
              <a:rPr lang="en-US" sz="2400" dirty="0" smtClean="0"/>
              <a:t> </a:t>
            </a:r>
            <a:r>
              <a:rPr lang="en-US" sz="2400" dirty="0" err="1" smtClean="0"/>
              <a:t>trên</a:t>
            </a:r>
            <a:r>
              <a:rPr lang="en-US" sz="2400" dirty="0" smtClean="0"/>
              <a:t> 1 </a:t>
            </a:r>
            <a:r>
              <a:rPr lang="en-US" sz="2400" dirty="0" err="1" smtClean="0"/>
              <a:t>hàng</a:t>
            </a:r>
            <a:endParaRPr lang="en-US" sz="2400" dirty="0" smtClean="0"/>
          </a:p>
          <a:p>
            <a:pPr lvl="1">
              <a:buFont typeface="Courier New" pitchFamily="49" charset="0"/>
              <a:buChar char="o"/>
            </a:pPr>
            <a:r>
              <a:rPr lang="en-US" sz="2400" b="1" dirty="0" smtClean="0"/>
              <a:t>Square</a:t>
            </a:r>
            <a:r>
              <a:rPr lang="en-US" sz="2400" dirty="0" smtClean="0"/>
              <a:t>: </a:t>
            </a:r>
            <a:r>
              <a:rPr lang="en-US" sz="2400" dirty="0" err="1" smtClean="0"/>
              <a:t>chữ</a:t>
            </a:r>
            <a:r>
              <a:rPr lang="en-US" sz="2400" dirty="0" smtClean="0"/>
              <a:t> </a:t>
            </a:r>
            <a:r>
              <a:rPr lang="en-US" sz="2400" dirty="0" err="1" smtClean="0"/>
              <a:t>bao</a:t>
            </a:r>
            <a:r>
              <a:rPr lang="en-US" sz="2400" dirty="0" smtClean="0"/>
              <a:t> </a:t>
            </a:r>
            <a:r>
              <a:rPr lang="en-US" sz="2400" dirty="0" err="1" smtClean="0"/>
              <a:t>quanh</a:t>
            </a:r>
            <a:r>
              <a:rPr lang="en-US" sz="2400" dirty="0" smtClean="0"/>
              <a:t> </a:t>
            </a:r>
            <a:r>
              <a:rPr lang="en-US" sz="2400" dirty="0" err="1" smtClean="0"/>
              <a:t>hình</a:t>
            </a:r>
            <a:r>
              <a:rPr lang="en-US" sz="2400" dirty="0" smtClean="0"/>
              <a:t> </a:t>
            </a:r>
            <a:r>
              <a:rPr lang="en-US" sz="2400" dirty="0" err="1" smtClean="0"/>
              <a:t>theo</a:t>
            </a:r>
            <a:r>
              <a:rPr lang="en-US" sz="2400" dirty="0" smtClean="0"/>
              <a:t> </a:t>
            </a:r>
            <a:r>
              <a:rPr lang="en-US" sz="2400" dirty="0" err="1" smtClean="0"/>
              <a:t>hình</a:t>
            </a:r>
            <a:r>
              <a:rPr lang="en-US" sz="2400" dirty="0" smtClean="0"/>
              <a:t> </a:t>
            </a:r>
            <a:r>
              <a:rPr lang="en-US" sz="2400" dirty="0" err="1" smtClean="0"/>
              <a:t>vuông</a:t>
            </a:r>
            <a:endParaRPr lang="en-US" sz="2400" dirty="0" smtClean="0"/>
          </a:p>
          <a:p>
            <a:pPr lvl="1">
              <a:buFont typeface="Courier New" pitchFamily="49" charset="0"/>
              <a:buChar char="o"/>
            </a:pPr>
            <a:r>
              <a:rPr lang="en-US" sz="2400" b="1" dirty="0" smtClean="0"/>
              <a:t>Tight</a:t>
            </a:r>
            <a:r>
              <a:rPr lang="en-US" sz="2400" dirty="0" smtClean="0"/>
              <a:t>: </a:t>
            </a:r>
            <a:r>
              <a:rPr lang="en-US" sz="2400" dirty="0" err="1" smtClean="0"/>
              <a:t>chữ</a:t>
            </a:r>
            <a:r>
              <a:rPr lang="en-US" sz="2400" dirty="0" smtClean="0"/>
              <a:t> </a:t>
            </a:r>
            <a:r>
              <a:rPr lang="en-US" sz="2400" dirty="0" err="1" smtClean="0"/>
              <a:t>bao</a:t>
            </a:r>
            <a:r>
              <a:rPr lang="en-US" sz="2400" dirty="0" smtClean="0"/>
              <a:t> </a:t>
            </a:r>
            <a:r>
              <a:rPr lang="en-US" sz="2400" dirty="0" err="1" smtClean="0"/>
              <a:t>quanh</a:t>
            </a:r>
            <a:r>
              <a:rPr lang="en-US" sz="2400" dirty="0" smtClean="0"/>
              <a:t> </a:t>
            </a:r>
            <a:r>
              <a:rPr lang="en-US" sz="2400" dirty="0" err="1" smtClean="0"/>
              <a:t>hình</a:t>
            </a:r>
            <a:r>
              <a:rPr lang="en-US" sz="2400" dirty="0" smtClean="0"/>
              <a:t> </a:t>
            </a:r>
            <a:r>
              <a:rPr lang="en-US" sz="2400" dirty="0" err="1" smtClean="0"/>
              <a:t>theo</a:t>
            </a:r>
            <a:r>
              <a:rPr lang="en-US" sz="2400" dirty="0" smtClean="0"/>
              <a:t> </a:t>
            </a:r>
            <a:r>
              <a:rPr lang="en-US" sz="2400" dirty="0" err="1" smtClean="0"/>
              <a:t>đường</a:t>
            </a:r>
            <a:r>
              <a:rPr lang="en-US" sz="2400" dirty="0" smtClean="0"/>
              <a:t> </a:t>
            </a:r>
            <a:r>
              <a:rPr lang="en-US" sz="2400" dirty="0" err="1" smtClean="0"/>
              <a:t>viền</a:t>
            </a:r>
            <a:r>
              <a:rPr lang="en-US" sz="2400" dirty="0" smtClean="0"/>
              <a:t> </a:t>
            </a:r>
            <a:r>
              <a:rPr lang="en-US" sz="2400" dirty="0" err="1" smtClean="0"/>
              <a:t>của</a:t>
            </a:r>
            <a:r>
              <a:rPr lang="en-US" sz="2400" dirty="0" smtClean="0"/>
              <a:t> </a:t>
            </a:r>
            <a:r>
              <a:rPr lang="en-US" sz="2400" dirty="0" err="1" smtClean="0"/>
              <a:t>hình</a:t>
            </a:r>
            <a:endParaRPr lang="en-US" sz="2400" dirty="0" smtClean="0"/>
          </a:p>
          <a:p>
            <a:pPr lvl="1">
              <a:buFont typeface="Courier New" pitchFamily="49" charset="0"/>
              <a:buChar char="o"/>
            </a:pPr>
            <a:r>
              <a:rPr lang="en-US" sz="2400" b="1" dirty="0" err="1" smtClean="0"/>
              <a:t>Throught</a:t>
            </a:r>
            <a:r>
              <a:rPr lang="en-US" sz="2400" dirty="0" smtClean="0"/>
              <a:t>: </a:t>
            </a:r>
            <a:r>
              <a:rPr lang="en-US" sz="2400" dirty="0" err="1" smtClean="0"/>
              <a:t>chữ</a:t>
            </a:r>
            <a:r>
              <a:rPr lang="en-US" sz="2400" dirty="0" smtClean="0"/>
              <a:t> </a:t>
            </a:r>
            <a:r>
              <a:rPr lang="en-US" sz="2400" dirty="0" err="1" smtClean="0"/>
              <a:t>bao</a:t>
            </a:r>
            <a:r>
              <a:rPr lang="en-US" sz="2400" dirty="0" smtClean="0"/>
              <a:t> </a:t>
            </a:r>
            <a:r>
              <a:rPr lang="en-US" sz="2400" dirty="0" err="1" smtClean="0"/>
              <a:t>quanh</a:t>
            </a:r>
            <a:r>
              <a:rPr lang="en-US" sz="2400" dirty="0" smtClean="0"/>
              <a:t> </a:t>
            </a:r>
            <a:r>
              <a:rPr lang="en-US" sz="2400" dirty="0" err="1" smtClean="0"/>
              <a:t>xuyên</a:t>
            </a:r>
            <a:r>
              <a:rPr lang="en-US" sz="2400" dirty="0" smtClean="0"/>
              <a:t> </a:t>
            </a:r>
            <a:r>
              <a:rPr lang="en-US" sz="2400" dirty="0" err="1" smtClean="0"/>
              <a:t>suốt</a:t>
            </a:r>
            <a:r>
              <a:rPr lang="en-US" sz="2400" dirty="0" smtClean="0"/>
              <a:t> </a:t>
            </a:r>
            <a:r>
              <a:rPr lang="en-US" sz="2400" dirty="0" err="1" smtClean="0"/>
              <a:t>hình</a:t>
            </a:r>
            <a:endParaRPr lang="en-US" sz="2400" dirty="0" smtClean="0"/>
          </a:p>
          <a:p>
            <a:pPr lvl="1">
              <a:buFont typeface="Courier New" pitchFamily="49" charset="0"/>
              <a:buChar char="o"/>
            </a:pPr>
            <a:r>
              <a:rPr lang="en-US" sz="2400" b="1" dirty="0" smtClean="0"/>
              <a:t>Top and bottom</a:t>
            </a:r>
            <a:r>
              <a:rPr lang="en-US" sz="2400" dirty="0" smtClean="0"/>
              <a:t>: </a:t>
            </a:r>
            <a:r>
              <a:rPr lang="en-US" sz="2400" dirty="0" err="1" smtClean="0"/>
              <a:t>chữ</a:t>
            </a:r>
            <a:r>
              <a:rPr lang="en-US" sz="2400" dirty="0" smtClean="0"/>
              <a:t> </a:t>
            </a:r>
            <a:r>
              <a:rPr lang="en-US" sz="2400" dirty="0" err="1" smtClean="0"/>
              <a:t>canh</a:t>
            </a:r>
            <a:r>
              <a:rPr lang="en-US" sz="2400" dirty="0" smtClean="0"/>
              <a:t> </a:t>
            </a:r>
            <a:r>
              <a:rPr lang="en-US" sz="2400" dirty="0" err="1" smtClean="0"/>
              <a:t>lề</a:t>
            </a:r>
            <a:r>
              <a:rPr lang="en-US" sz="2400" dirty="0" smtClean="0"/>
              <a:t> </a:t>
            </a:r>
            <a:r>
              <a:rPr lang="en-US" sz="2400" dirty="0" err="1" smtClean="0"/>
              <a:t>trên</a:t>
            </a:r>
            <a:r>
              <a:rPr lang="en-US" sz="2400" dirty="0" smtClean="0"/>
              <a:t> </a:t>
            </a:r>
            <a:r>
              <a:rPr lang="en-US" sz="2400" dirty="0" err="1" smtClean="0"/>
              <a:t>và</a:t>
            </a:r>
            <a:r>
              <a:rPr lang="en-US" sz="2400" dirty="0" smtClean="0"/>
              <a:t> </a:t>
            </a:r>
            <a:r>
              <a:rPr lang="en-US" sz="2400" dirty="0" err="1" smtClean="0"/>
              <a:t>lề</a:t>
            </a:r>
            <a:r>
              <a:rPr lang="en-US" sz="2400" dirty="0" smtClean="0"/>
              <a:t> </a:t>
            </a:r>
            <a:r>
              <a:rPr lang="en-US" sz="2400" dirty="0" err="1" smtClean="0"/>
              <a:t>dưới</a:t>
            </a:r>
            <a:r>
              <a:rPr lang="en-US" sz="2400" dirty="0" smtClean="0"/>
              <a:t> </a:t>
            </a:r>
            <a:r>
              <a:rPr lang="en-US" sz="2400" dirty="0" err="1" smtClean="0"/>
              <a:t>của</a:t>
            </a:r>
            <a:r>
              <a:rPr lang="en-US" sz="2400" dirty="0" smtClean="0"/>
              <a:t> </a:t>
            </a:r>
            <a:r>
              <a:rPr lang="en-US" sz="2400" dirty="0" err="1" smtClean="0"/>
              <a:t>hình</a:t>
            </a:r>
            <a:endParaRPr lang="en-US" sz="2400" dirty="0" smtClean="0"/>
          </a:p>
          <a:p>
            <a:pPr lvl="1">
              <a:buFont typeface="Courier New" pitchFamily="49" charset="0"/>
              <a:buChar char="o"/>
            </a:pPr>
            <a:r>
              <a:rPr lang="en-US" sz="2400" b="1" dirty="0" smtClean="0"/>
              <a:t>Behind Text</a:t>
            </a:r>
            <a:r>
              <a:rPr lang="en-US" sz="2400" dirty="0" smtClean="0"/>
              <a:t>: </a:t>
            </a:r>
            <a:r>
              <a:rPr lang="en-US" sz="2400" dirty="0" err="1" smtClean="0"/>
              <a:t>hình</a:t>
            </a:r>
            <a:r>
              <a:rPr lang="en-US" sz="2400" dirty="0" smtClean="0"/>
              <a:t> </a:t>
            </a:r>
            <a:r>
              <a:rPr lang="en-US" sz="2400" dirty="0" err="1" smtClean="0"/>
              <a:t>nằm</a:t>
            </a:r>
            <a:r>
              <a:rPr lang="en-US" sz="2400" dirty="0" smtClean="0"/>
              <a:t> </a:t>
            </a:r>
            <a:r>
              <a:rPr lang="en-US" sz="2400" dirty="0" err="1" smtClean="0"/>
              <a:t>dưới</a:t>
            </a:r>
            <a:r>
              <a:rPr lang="en-US" sz="2400" dirty="0" smtClean="0"/>
              <a:t> </a:t>
            </a:r>
            <a:r>
              <a:rPr lang="en-US" sz="2400" dirty="0" err="1" smtClean="0"/>
              <a:t>chữ</a:t>
            </a:r>
            <a:endParaRPr lang="en-US" sz="2400" dirty="0" smtClean="0"/>
          </a:p>
          <a:p>
            <a:pPr lvl="1">
              <a:buFont typeface="Courier New" pitchFamily="49" charset="0"/>
              <a:buChar char="o"/>
            </a:pPr>
            <a:r>
              <a:rPr lang="en-US" sz="2400" b="1" dirty="0" smtClean="0"/>
              <a:t>In Front of Text</a:t>
            </a:r>
            <a:r>
              <a:rPr lang="en-US" sz="2400" dirty="0" smtClean="0"/>
              <a:t>: </a:t>
            </a:r>
            <a:r>
              <a:rPr lang="en-US" sz="2400" dirty="0" err="1" smtClean="0"/>
              <a:t>hình</a:t>
            </a:r>
            <a:r>
              <a:rPr lang="en-US" sz="2400" dirty="0" smtClean="0"/>
              <a:t> </a:t>
            </a:r>
            <a:r>
              <a:rPr lang="en-US" sz="2400" dirty="0" err="1" smtClean="0"/>
              <a:t>nằm</a:t>
            </a:r>
            <a:r>
              <a:rPr lang="en-US" sz="2400" dirty="0" smtClean="0"/>
              <a:t> </a:t>
            </a:r>
            <a:r>
              <a:rPr lang="en-US" sz="2400" dirty="0" err="1" smtClean="0"/>
              <a:t>trên</a:t>
            </a:r>
            <a:r>
              <a:rPr lang="en-US" sz="2400" dirty="0" smtClean="0"/>
              <a:t> </a:t>
            </a:r>
            <a:r>
              <a:rPr lang="en-US" sz="2400" dirty="0" err="1" smtClean="0"/>
              <a:t>bề</a:t>
            </a:r>
            <a:r>
              <a:rPr lang="en-US" sz="2400" dirty="0" smtClean="0"/>
              <a:t> </a:t>
            </a:r>
            <a:r>
              <a:rPr lang="en-US" sz="2400" dirty="0" err="1" smtClean="0"/>
              <a:t>mặt</a:t>
            </a:r>
            <a:r>
              <a:rPr lang="en-US" sz="2400" dirty="0" smtClean="0"/>
              <a:t> </a:t>
            </a:r>
            <a:r>
              <a:rPr lang="en-US" sz="2400" dirty="0" err="1" smtClean="0"/>
              <a:t>chữ</a:t>
            </a:r>
            <a:endParaRPr lang="en-US" sz="2400" dirty="0" smtClean="0"/>
          </a:p>
          <a:p>
            <a:pPr lvl="1">
              <a:buFont typeface="Courier New" pitchFamily="49" charset="0"/>
              <a:buChar char="o"/>
            </a:pPr>
            <a:r>
              <a:rPr lang="en-US" sz="2400" b="1" dirty="0" smtClean="0"/>
              <a:t>Edit Wrap points</a:t>
            </a:r>
            <a:r>
              <a:rPr lang="en-US" sz="2400" dirty="0" smtClean="0"/>
              <a:t>: </a:t>
            </a:r>
            <a:r>
              <a:rPr lang="en-US" sz="2400" dirty="0" err="1" smtClean="0"/>
              <a:t>thiết</a:t>
            </a:r>
            <a:r>
              <a:rPr lang="en-US" sz="2400" dirty="0" smtClean="0"/>
              <a:t> </a:t>
            </a:r>
            <a:r>
              <a:rPr lang="en-US" sz="2400" dirty="0" err="1" smtClean="0"/>
              <a:t>lập</a:t>
            </a:r>
            <a:r>
              <a:rPr lang="en-US" sz="2400" dirty="0" smtClean="0"/>
              <a:t> </a:t>
            </a:r>
            <a:r>
              <a:rPr lang="en-US" sz="2400" dirty="0" err="1" smtClean="0"/>
              <a:t>với</a:t>
            </a:r>
            <a:r>
              <a:rPr lang="en-US" sz="2400" dirty="0" smtClean="0"/>
              <a:t> </a:t>
            </a:r>
            <a:r>
              <a:rPr lang="en-US" sz="2400" dirty="0" err="1" smtClean="0"/>
              <a:t>chữ</a:t>
            </a:r>
            <a:r>
              <a:rPr lang="en-US" sz="2400" dirty="0" smtClean="0"/>
              <a:t> </a:t>
            </a:r>
            <a:r>
              <a:rPr lang="en-US" sz="2400" dirty="0" err="1" smtClean="0"/>
              <a:t>đè</a:t>
            </a:r>
            <a:r>
              <a:rPr lang="en-US" sz="2400" dirty="0" smtClean="0"/>
              <a:t> </a:t>
            </a:r>
            <a:r>
              <a:rPr lang="en-US" sz="2400" dirty="0" err="1" smtClean="0"/>
              <a:t>lên</a:t>
            </a:r>
            <a:r>
              <a:rPr lang="en-US" sz="2400" dirty="0" smtClean="0"/>
              <a:t> </a:t>
            </a:r>
            <a:r>
              <a:rPr lang="en-US" sz="2400" dirty="0" err="1" smtClean="0"/>
              <a:t>hình</a:t>
            </a:r>
            <a:endParaRPr lang="en-US" sz="2400" dirty="0"/>
          </a:p>
          <a:p>
            <a:pPr lvl="1">
              <a:buFont typeface="Courier New" pitchFamily="49" charset="0"/>
              <a:buChar char="o"/>
            </a:pPr>
            <a:r>
              <a:rPr lang="en-US" sz="2400" b="1" dirty="0" smtClean="0"/>
              <a:t>More layout options</a:t>
            </a:r>
            <a:r>
              <a:rPr lang="en-US" sz="2400" dirty="0" smtClean="0"/>
              <a:t>: </a:t>
            </a:r>
            <a:r>
              <a:rPr lang="en-US" sz="2400" dirty="0" err="1" smtClean="0"/>
              <a:t>Mở</a:t>
            </a:r>
            <a:r>
              <a:rPr lang="en-US" sz="2400" dirty="0" smtClean="0"/>
              <a:t> </a:t>
            </a:r>
            <a:r>
              <a:rPr lang="en-US" sz="2400" dirty="0" err="1" smtClean="0"/>
              <a:t>màn</a:t>
            </a:r>
            <a:r>
              <a:rPr lang="en-US" sz="2400" dirty="0" smtClean="0"/>
              <a:t> </a:t>
            </a:r>
            <a:r>
              <a:rPr lang="en-US" sz="2400" dirty="0" err="1" smtClean="0"/>
              <a:t>hình</a:t>
            </a:r>
            <a:r>
              <a:rPr lang="en-US" sz="2400" dirty="0" smtClean="0"/>
              <a:t> layout</a:t>
            </a:r>
          </a:p>
        </p:txBody>
      </p:sp>
      <p:sp>
        <p:nvSpPr>
          <p:cNvPr id="6" name="TextBox 5"/>
          <p:cNvSpPr txBox="1"/>
          <p:nvPr/>
        </p:nvSpPr>
        <p:spPr>
          <a:xfrm>
            <a:off x="5979827" y="4724400"/>
            <a:ext cx="2819400" cy="381000"/>
          </a:xfrm>
          <a:prstGeom prst="rect">
            <a:avLst/>
          </a:prstGeom>
          <a:noFill/>
        </p:spPr>
        <p:txBody>
          <a:bodyPr wrap="square" rtlCol="0">
            <a:spAutoFit/>
          </a:bodyPr>
          <a:lstStyle/>
          <a:p>
            <a:pPr algn="ctr"/>
            <a:r>
              <a:rPr lang="en-US" smtClean="0">
                <a:latin typeface="Times New Roman" pitchFamily="18" charset="0"/>
                <a:cs typeface="Times New Roman" pitchFamily="18" charset="0"/>
              </a:rPr>
              <a:t>Công cụ Wrap text</a:t>
            </a:r>
            <a:endParaRPr lang="en-US">
              <a:latin typeface="Times New Roman" pitchFamily="18" charset="0"/>
              <a:cs typeface="Times New Roman" pitchFamily="18" charset="0"/>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8929" t="5948" r="18375" b="55545"/>
          <a:stretch/>
        </p:blipFill>
        <p:spPr bwMode="auto">
          <a:xfrm>
            <a:off x="6451190" y="1524000"/>
            <a:ext cx="1876674"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12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000"/>
                                        <p:tgtEl>
                                          <p:spTgt spid="3">
                                            <p:txEl>
                                              <p:pRg st="1" end="1"/>
                                            </p:txEl>
                                          </p:spTgt>
                                        </p:tgtEl>
                                      </p:cBhvr>
                                    </p:animEffect>
                                    <p:anim calcmode="lin" valueType="num">
                                      <p:cBhvr>
                                        <p:cTn id="16"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7"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barn(inVertical)">
                                      <p:cBhvr>
                                        <p:cTn id="22" dur="500"/>
                                        <p:tgtEl>
                                          <p:spTgt spid="102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circle(in)">
                                      <p:cBhvr>
                                        <p:cTn id="36" dur="2000"/>
                                        <p:tgtEl>
                                          <p:spTgt spid="3">
                                            <p:txEl>
                                              <p:pRg st="3" end="3"/>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circle(in)">
                                      <p:cBhvr>
                                        <p:cTn id="39" dur="2000"/>
                                        <p:tgtEl>
                                          <p:spTgt spid="3">
                                            <p:txEl>
                                              <p:pRg st="4" end="4"/>
                                            </p:txEl>
                                          </p:spTgt>
                                        </p:tgtEl>
                                      </p:cBhvr>
                                    </p:animEffect>
                                  </p:childTnLst>
                                </p:cTn>
                              </p:par>
                              <p:par>
                                <p:cTn id="40" presetID="6" presetClass="entr" presetSubtype="16" fill="hold" nodeType="with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circle(in)">
                                      <p:cBhvr>
                                        <p:cTn id="42" dur="2000"/>
                                        <p:tgtEl>
                                          <p:spTgt spid="3">
                                            <p:txEl>
                                              <p:pRg st="5" end="5"/>
                                            </p:txEl>
                                          </p:spTgt>
                                        </p:tgtEl>
                                      </p:cBhvr>
                                    </p:animEffect>
                                  </p:childTnLst>
                                </p:cTn>
                              </p:par>
                              <p:par>
                                <p:cTn id="43" presetID="6" presetClass="entr" presetSubtype="16"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circle(in)">
                                      <p:cBhvr>
                                        <p:cTn id="45" dur="2000"/>
                                        <p:tgtEl>
                                          <p:spTgt spid="3">
                                            <p:txEl>
                                              <p:pRg st="6" end="6"/>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circle(in)">
                                      <p:cBhvr>
                                        <p:cTn id="48" dur="2000"/>
                                        <p:tgtEl>
                                          <p:spTgt spid="3">
                                            <p:txEl>
                                              <p:pRg st="7" end="7"/>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circle(in)">
                                      <p:cBhvr>
                                        <p:cTn id="51" dur="2000"/>
                                        <p:tgtEl>
                                          <p:spTgt spid="3">
                                            <p:txEl>
                                              <p:pRg st="8" end="8"/>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circle(in)">
                                      <p:cBhvr>
                                        <p:cTn id="54" dur="2000"/>
                                        <p:tgtEl>
                                          <p:spTgt spid="3">
                                            <p:txEl>
                                              <p:pRg st="9" end="9"/>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circle(in)">
                                      <p:cBhvr>
                                        <p:cTn id="57" dur="2000"/>
                                        <p:tgtEl>
                                          <p:spTgt spid="3">
                                            <p:txEl>
                                              <p:pRg st="10" end="10"/>
                                            </p:txEl>
                                          </p:spTgt>
                                        </p:tgtEl>
                                      </p:cBhvr>
                                    </p:animEffect>
                                  </p:childTnLst>
                                </p:cTn>
                              </p:par>
                              <p:par>
                                <p:cTn id="58" presetID="6" presetClass="entr" presetSubtype="16" fill="hold" nodeType="with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circle(in)">
                                      <p:cBhvr>
                                        <p:cTn id="60"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3.3 </a:t>
            </a:r>
            <a:r>
              <a:rPr lang="en-US" dirty="0" err="1" smtClean="0"/>
              <a:t>Tạo</a:t>
            </a:r>
            <a:r>
              <a:rPr lang="en-US" dirty="0" smtClean="0"/>
              <a:t> </a:t>
            </a:r>
            <a:r>
              <a:rPr lang="en-US" dirty="0" err="1" smtClean="0"/>
              <a:t>chữ</a:t>
            </a:r>
            <a:r>
              <a:rPr lang="en-US" dirty="0" smtClean="0"/>
              <a:t> </a:t>
            </a:r>
            <a:r>
              <a:rPr lang="en-US" dirty="0" err="1" smtClean="0"/>
              <a:t>nghệ</a:t>
            </a:r>
            <a:r>
              <a:rPr lang="en-US" dirty="0" smtClean="0"/>
              <a:t> </a:t>
            </a:r>
            <a:r>
              <a:rPr lang="en-US" dirty="0" err="1" smtClean="0"/>
              <a:t>thuật</a:t>
            </a:r>
            <a:r>
              <a:rPr lang="en-US" dirty="0" smtClean="0"/>
              <a:t> (Word Art)</a:t>
            </a:r>
            <a:endParaRPr lang="en-US" dirty="0"/>
          </a:p>
        </p:txBody>
      </p:sp>
      <p:sp>
        <p:nvSpPr>
          <p:cNvPr id="3" name="Content Placeholder 2"/>
          <p:cNvSpPr>
            <a:spLocks noGrp="1"/>
          </p:cNvSpPr>
          <p:nvPr>
            <p:ph idx="1"/>
          </p:nvPr>
        </p:nvSpPr>
        <p:spPr>
          <a:xfrm>
            <a:off x="457199" y="1600201"/>
            <a:ext cx="5526157" cy="2514599"/>
          </a:xfrm>
        </p:spPr>
        <p:txBody>
          <a:bodyPr>
            <a:normAutofit/>
          </a:bodyPr>
          <a:lstStyle/>
          <a:p>
            <a:pPr lvl="1">
              <a:buFont typeface="Courier New" pitchFamily="49" charset="0"/>
              <a:buChar char="o"/>
            </a:pPr>
            <a:r>
              <a:rPr lang="en-US" sz="2400" b="1" dirty="0" smtClean="0"/>
              <a:t>Insert </a:t>
            </a:r>
            <a:r>
              <a:rPr lang="en-US" sz="2400" dirty="0" smtClean="0"/>
              <a:t>-&gt; </a:t>
            </a:r>
            <a:r>
              <a:rPr lang="en-US" sz="2400" b="1" dirty="0" smtClean="0"/>
              <a:t>Word Art </a:t>
            </a:r>
            <a:r>
              <a:rPr lang="en-US" sz="2400" dirty="0" smtClean="0"/>
              <a:t>-&gt; </a:t>
            </a:r>
            <a:r>
              <a:rPr lang="en-US" sz="2400" dirty="0" err="1" smtClean="0"/>
              <a:t>chọn</a:t>
            </a:r>
            <a:r>
              <a:rPr lang="en-US" sz="2400" dirty="0" smtClean="0"/>
              <a:t> </a:t>
            </a:r>
            <a:r>
              <a:rPr lang="en-US" sz="2400" dirty="0" err="1" smtClean="0"/>
              <a:t>mẫu</a:t>
            </a:r>
            <a:r>
              <a:rPr lang="en-US" sz="2400" dirty="0" smtClean="0"/>
              <a:t> </a:t>
            </a:r>
            <a:r>
              <a:rPr lang="en-US" sz="2400" dirty="0" err="1" smtClean="0"/>
              <a:t>bất</a:t>
            </a:r>
            <a:r>
              <a:rPr lang="en-US" sz="2400" dirty="0" smtClean="0"/>
              <a:t> </a:t>
            </a:r>
            <a:r>
              <a:rPr lang="en-US" sz="2400" dirty="0" err="1" smtClean="0"/>
              <a:t>kỳ</a:t>
            </a:r>
            <a:endParaRPr lang="en-US" sz="2400" dirty="0" smtClean="0"/>
          </a:p>
          <a:p>
            <a:pPr marL="806450">
              <a:buFont typeface="Courier New" pitchFamily="49" charset="0"/>
              <a:buChar char="o"/>
            </a:pPr>
            <a:r>
              <a:rPr lang="en-US" sz="2400" dirty="0" err="1" smtClean="0"/>
              <a:t>Khi</a:t>
            </a:r>
            <a:r>
              <a:rPr lang="en-US" sz="2400" dirty="0" smtClean="0"/>
              <a:t> </a:t>
            </a:r>
            <a:r>
              <a:rPr lang="en-US" sz="2400" dirty="0" err="1" smtClean="0"/>
              <a:t>đó</a:t>
            </a:r>
            <a:r>
              <a:rPr lang="en-US" sz="2400" dirty="0" smtClean="0"/>
              <a:t> </a:t>
            </a:r>
            <a:r>
              <a:rPr lang="en-US" sz="2400" dirty="0" err="1" smtClean="0"/>
              <a:t>sẽ</a:t>
            </a:r>
            <a:r>
              <a:rPr lang="en-US" sz="2400" dirty="0" smtClean="0"/>
              <a:t> </a:t>
            </a:r>
            <a:r>
              <a:rPr lang="en-US" sz="2400" dirty="0" err="1" smtClean="0"/>
              <a:t>hiện</a:t>
            </a:r>
            <a:r>
              <a:rPr lang="en-US" sz="2400" dirty="0" smtClean="0"/>
              <a:t> </a:t>
            </a:r>
            <a:r>
              <a:rPr lang="en-US" sz="2400" dirty="0" err="1" smtClean="0"/>
              <a:t>ra</a:t>
            </a:r>
            <a:r>
              <a:rPr lang="en-US" sz="2400" dirty="0" smtClean="0"/>
              <a:t> </a:t>
            </a:r>
            <a:r>
              <a:rPr lang="en-US" sz="2400" dirty="0" err="1" smtClean="0"/>
              <a:t>khung</a:t>
            </a:r>
            <a:r>
              <a:rPr lang="en-US" sz="2400" dirty="0" smtClean="0"/>
              <a:t> </a:t>
            </a:r>
            <a:r>
              <a:rPr lang="en-US" sz="2400" dirty="0" err="1" smtClean="0"/>
              <a:t>chữ</a:t>
            </a:r>
            <a:r>
              <a:rPr lang="en-US" sz="2400" dirty="0" smtClean="0"/>
              <a:t> </a:t>
            </a:r>
            <a:r>
              <a:rPr lang="en-US" sz="2400" dirty="0" err="1" smtClean="0"/>
              <a:t>nghệ</a:t>
            </a:r>
            <a:r>
              <a:rPr lang="en-US" sz="2400" dirty="0" smtClean="0"/>
              <a:t> </a:t>
            </a:r>
            <a:r>
              <a:rPr lang="en-US" sz="2400" dirty="0" err="1" smtClean="0"/>
              <a:t>thuât</a:t>
            </a:r>
            <a:r>
              <a:rPr lang="en-US" sz="2400" dirty="0" smtClean="0"/>
              <a:t> -&gt; </a:t>
            </a:r>
            <a:r>
              <a:rPr lang="en-US" sz="2400" dirty="0" err="1" smtClean="0"/>
              <a:t>gõ</a:t>
            </a:r>
            <a:r>
              <a:rPr lang="en-US" sz="2400" dirty="0" smtClean="0"/>
              <a:t> </a:t>
            </a:r>
            <a:r>
              <a:rPr lang="en-US" sz="2400" dirty="0" err="1" smtClean="0"/>
              <a:t>nội</a:t>
            </a:r>
            <a:r>
              <a:rPr lang="en-US" sz="2400" dirty="0" smtClean="0"/>
              <a:t> dung </a:t>
            </a:r>
          </a:p>
          <a:p>
            <a:endParaRPr 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713" t="4167" r="10981" b="39312"/>
          <a:stretch/>
        </p:blipFill>
        <p:spPr bwMode="auto">
          <a:xfrm>
            <a:off x="6019800" y="1600200"/>
            <a:ext cx="2670313" cy="38042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57" y="4038600"/>
            <a:ext cx="2895600" cy="10326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609600" y="3991797"/>
            <a:ext cx="1981200" cy="1032697"/>
          </a:xfrm>
          <a:prstGeom prst="wedgeRoundRectCallout">
            <a:avLst>
              <a:gd name="adj1" fmla="val 79959"/>
              <a:gd name="adj2" fmla="val 2443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Xóa chữ Your text here và đánh chữ muốn tạo vào</a:t>
            </a:r>
            <a:endParaRPr lang="en-US">
              <a:latin typeface="Times New Roman" pitchFamily="18" charset="0"/>
              <a:cs typeface="Times New Roman" pitchFamily="18" charset="0"/>
            </a:endParaRPr>
          </a:p>
        </p:txBody>
      </p:sp>
      <p:sp>
        <p:nvSpPr>
          <p:cNvPr id="7" name="TextBox 6"/>
          <p:cNvSpPr txBox="1"/>
          <p:nvPr/>
        </p:nvSpPr>
        <p:spPr>
          <a:xfrm>
            <a:off x="6172199" y="5404479"/>
            <a:ext cx="2365513" cy="381000"/>
          </a:xfrm>
          <a:prstGeom prst="rect">
            <a:avLst/>
          </a:prstGeom>
          <a:noFill/>
        </p:spPr>
        <p:txBody>
          <a:bodyPr wrap="square" rtlCol="0">
            <a:spAutoFit/>
          </a:bodyPr>
          <a:lstStyle/>
          <a:p>
            <a:pPr algn="ctr"/>
            <a:r>
              <a:rPr lang="en-US" b="1" smtClean="0">
                <a:latin typeface="Times New Roman" pitchFamily="18" charset="0"/>
                <a:cs typeface="Times New Roman" pitchFamily="18" charset="0"/>
              </a:rPr>
              <a:t>Khung Word Art </a:t>
            </a:r>
            <a:endParaRPr lang="en-US" b="1">
              <a:latin typeface="Times New Roman" pitchFamily="18" charset="0"/>
              <a:cs typeface="Times New Roman" pitchFamily="18" charset="0"/>
            </a:endParaRPr>
          </a:p>
        </p:txBody>
      </p:sp>
    </p:spTree>
    <p:extLst>
      <p:ext uri="{BB962C8B-B14F-4D97-AF65-F5344CB8AC3E}">
        <p14:creationId xmlns:p14="http://schemas.microsoft.com/office/powerpoint/2010/main" val="282103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circle(in)">
                                      <p:cBhvr>
                                        <p:cTn id="12" dur="2000"/>
                                        <p:tgtEl>
                                          <p:spTgt spid="12290"/>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ox(in)">
                                      <p:cBhvr>
                                        <p:cTn id="20" dur="20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291"/>
                                        </p:tgtEl>
                                        <p:attrNameLst>
                                          <p:attrName>style.visibility</p:attrName>
                                        </p:attrNameLst>
                                      </p:cBhvr>
                                      <p:to>
                                        <p:strVal val="visible"/>
                                      </p:to>
                                    </p:set>
                                    <p:animEffect transition="in" filter="fade">
                                      <p:cBhvr>
                                        <p:cTn id="23" dur="500"/>
                                        <p:tgtEl>
                                          <p:spTgt spid="1229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3.3 </a:t>
            </a:r>
            <a:r>
              <a:rPr lang="en-US" dirty="0" err="1"/>
              <a:t>Tạo</a:t>
            </a:r>
            <a:r>
              <a:rPr lang="en-US" dirty="0"/>
              <a:t> </a:t>
            </a:r>
            <a:r>
              <a:rPr lang="en-US" dirty="0" err="1"/>
              <a:t>chữ</a:t>
            </a:r>
            <a:r>
              <a:rPr lang="en-US" dirty="0"/>
              <a:t> </a:t>
            </a:r>
            <a:r>
              <a:rPr lang="en-US" dirty="0" err="1"/>
              <a:t>nghệ</a:t>
            </a:r>
            <a:r>
              <a:rPr lang="en-US" dirty="0"/>
              <a:t> </a:t>
            </a:r>
            <a:r>
              <a:rPr lang="en-US" dirty="0" err="1"/>
              <a:t>thuật</a:t>
            </a:r>
            <a:r>
              <a:rPr lang="en-US" dirty="0"/>
              <a:t> </a:t>
            </a:r>
            <a:r>
              <a:rPr lang="en-US" dirty="0" smtClean="0"/>
              <a:t>(</a:t>
            </a:r>
            <a:r>
              <a:rPr lang="en-US" dirty="0" err="1" smtClean="0"/>
              <a:t>tt</a:t>
            </a:r>
            <a:r>
              <a:rPr lang="en-US" dirty="0" smtClean="0"/>
              <a:t>)</a:t>
            </a:r>
            <a:endParaRPr lang="en-US" dirty="0"/>
          </a:p>
        </p:txBody>
      </p:sp>
      <p:sp>
        <p:nvSpPr>
          <p:cNvPr id="3" name="Content Placeholder 2"/>
          <p:cNvSpPr>
            <a:spLocks noGrp="1"/>
          </p:cNvSpPr>
          <p:nvPr>
            <p:ph idx="1"/>
          </p:nvPr>
        </p:nvSpPr>
        <p:spPr>
          <a:xfrm>
            <a:off x="457200" y="1646237"/>
            <a:ext cx="8229600" cy="4525963"/>
          </a:xfrm>
        </p:spPr>
        <p:txBody>
          <a:bodyPr/>
          <a:lstStyle/>
          <a:p>
            <a:pPr marL="0" indent="0">
              <a:buNone/>
            </a:pPr>
            <a:r>
              <a:rPr lang="en-US" sz="2800" b="1" dirty="0" err="1" smtClean="0"/>
              <a:t>Hiệu</a:t>
            </a:r>
            <a:r>
              <a:rPr lang="en-US" sz="2800" b="1" dirty="0" smtClean="0"/>
              <a:t> </a:t>
            </a:r>
            <a:r>
              <a:rPr lang="en-US" sz="2800" b="1" dirty="0" err="1" smtClean="0"/>
              <a:t>chỉnh</a:t>
            </a:r>
            <a:r>
              <a:rPr lang="en-US" sz="2800" b="1" dirty="0" smtClean="0"/>
              <a:t> </a:t>
            </a:r>
            <a:r>
              <a:rPr lang="en-US" sz="2800" b="1" dirty="0" err="1" smtClean="0"/>
              <a:t>chữ</a:t>
            </a:r>
            <a:r>
              <a:rPr lang="en-US" sz="2800" b="1" dirty="0" smtClean="0"/>
              <a:t> </a:t>
            </a:r>
            <a:r>
              <a:rPr lang="en-US" sz="2800" b="1" dirty="0" err="1" smtClean="0"/>
              <a:t>nghệ</a:t>
            </a:r>
            <a:r>
              <a:rPr lang="en-US" sz="2800" b="1" dirty="0" smtClean="0"/>
              <a:t> </a:t>
            </a:r>
            <a:r>
              <a:rPr lang="en-US" sz="2800" b="1" dirty="0" err="1" smtClean="0"/>
              <a:t>thuật</a:t>
            </a:r>
            <a:endParaRPr lang="en-US" sz="2800" b="1" dirty="0" smtClean="0"/>
          </a:p>
          <a:p>
            <a:pPr marL="0" indent="749300">
              <a:buNone/>
            </a:pPr>
            <a:r>
              <a:rPr lang="en-US" sz="2400" dirty="0" err="1" smtClean="0"/>
              <a:t>Chọn</a:t>
            </a:r>
            <a:r>
              <a:rPr lang="en-US" sz="2400" dirty="0" smtClean="0"/>
              <a:t> </a:t>
            </a:r>
            <a:r>
              <a:rPr lang="en-US" sz="2400" dirty="0" err="1" smtClean="0"/>
              <a:t>đối</a:t>
            </a:r>
            <a:r>
              <a:rPr lang="en-US" sz="2400" dirty="0" smtClean="0"/>
              <a:t> </a:t>
            </a:r>
            <a:r>
              <a:rPr lang="en-US" sz="2400" dirty="0" err="1" smtClean="0"/>
              <a:t>tượng</a:t>
            </a:r>
            <a:r>
              <a:rPr lang="en-US" sz="2400" dirty="0" smtClean="0"/>
              <a:t> </a:t>
            </a:r>
            <a:r>
              <a:rPr lang="en-US" sz="2400" dirty="0" err="1" smtClean="0"/>
              <a:t>vào</a:t>
            </a:r>
            <a:r>
              <a:rPr lang="en-US" sz="2400" dirty="0" smtClean="0"/>
              <a:t> </a:t>
            </a:r>
            <a:r>
              <a:rPr lang="en-US" sz="2400" dirty="0" err="1" smtClean="0"/>
              <a:t>công</a:t>
            </a:r>
            <a:r>
              <a:rPr lang="en-US" sz="2400" dirty="0" smtClean="0"/>
              <a:t> </a:t>
            </a:r>
            <a:r>
              <a:rPr lang="en-US" sz="2400" dirty="0" err="1" smtClean="0"/>
              <a:t>cụ</a:t>
            </a:r>
            <a:r>
              <a:rPr lang="en-US" sz="2400" dirty="0" smtClean="0"/>
              <a:t> Drawing tools (</a:t>
            </a:r>
            <a:r>
              <a:rPr lang="en-US" sz="2400" dirty="0" err="1" smtClean="0"/>
              <a:t>Fomat</a:t>
            </a:r>
            <a:r>
              <a:rPr lang="en-US" sz="2400" dirty="0" smtClean="0"/>
              <a:t>) -&gt; </a:t>
            </a:r>
            <a:r>
              <a:rPr lang="en-US" sz="2400" dirty="0" err="1" smtClean="0"/>
              <a:t>Chọn</a:t>
            </a:r>
            <a:r>
              <a:rPr lang="en-US" sz="2400" dirty="0" smtClean="0"/>
              <a:t> </a:t>
            </a:r>
            <a:r>
              <a:rPr lang="en-US" sz="2400" dirty="0" err="1" smtClean="0"/>
              <a:t>nhóm</a:t>
            </a:r>
            <a:r>
              <a:rPr lang="en-US" sz="2400" dirty="0" smtClean="0"/>
              <a:t> WordArt Style</a:t>
            </a:r>
          </a:p>
          <a:p>
            <a:pPr lvl="1"/>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066" y="3242917"/>
            <a:ext cx="4681502" cy="198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762000" y="4969566"/>
            <a:ext cx="1828800" cy="778566"/>
          </a:xfrm>
          <a:prstGeom prst="wedgeRoundRectCallout">
            <a:avLst>
              <a:gd name="adj1" fmla="val 55246"/>
              <a:gd name="adj2" fmla="val -67781"/>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Chọn mẫu</a:t>
            </a:r>
            <a:endParaRPr lang="en-US">
              <a:latin typeface="Times New Roman" pitchFamily="18" charset="0"/>
              <a:cs typeface="Times New Roman" pitchFamily="18" charset="0"/>
            </a:endParaRPr>
          </a:p>
        </p:txBody>
      </p:sp>
      <p:sp>
        <p:nvSpPr>
          <p:cNvPr id="8" name="Rounded Rectangular Callout 7"/>
          <p:cNvSpPr/>
          <p:nvPr/>
        </p:nvSpPr>
        <p:spPr>
          <a:xfrm>
            <a:off x="6281702" y="3048000"/>
            <a:ext cx="1828800" cy="778566"/>
          </a:xfrm>
          <a:prstGeom prst="wedgeRoundRectCallout">
            <a:avLst>
              <a:gd name="adj1" fmla="val -60984"/>
              <a:gd name="adj2" fmla="val 8641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Thiết lập mầu nền</a:t>
            </a:r>
            <a:endParaRPr lang="en-US">
              <a:latin typeface="Times New Roman" pitchFamily="18" charset="0"/>
              <a:cs typeface="Times New Roman" pitchFamily="18" charset="0"/>
            </a:endParaRPr>
          </a:p>
        </p:txBody>
      </p:sp>
      <p:sp>
        <p:nvSpPr>
          <p:cNvPr id="9" name="Rounded Rectangular Callout 8"/>
          <p:cNvSpPr/>
          <p:nvPr/>
        </p:nvSpPr>
        <p:spPr>
          <a:xfrm>
            <a:off x="6536635" y="4038600"/>
            <a:ext cx="1828800" cy="778566"/>
          </a:xfrm>
          <a:prstGeom prst="wedgeRoundRectCallout">
            <a:avLst>
              <a:gd name="adj1" fmla="val -59846"/>
              <a:gd name="adj2" fmla="val 628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Thiết lập đường viền ngoài chữ</a:t>
            </a:r>
            <a:endParaRPr lang="en-US">
              <a:latin typeface="Times New Roman" pitchFamily="18" charset="0"/>
              <a:cs typeface="Times New Roman" pitchFamily="18" charset="0"/>
            </a:endParaRPr>
          </a:p>
        </p:txBody>
      </p:sp>
      <p:sp>
        <p:nvSpPr>
          <p:cNvPr id="10" name="Rounded Rectangular Callout 9"/>
          <p:cNvSpPr/>
          <p:nvPr/>
        </p:nvSpPr>
        <p:spPr>
          <a:xfrm>
            <a:off x="6536635" y="5224117"/>
            <a:ext cx="1828800" cy="778566"/>
          </a:xfrm>
          <a:prstGeom prst="wedgeRoundRectCallout">
            <a:avLst>
              <a:gd name="adj1" fmla="val -75890"/>
              <a:gd name="adj2" fmla="val -9513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latin typeface="Times New Roman" pitchFamily="18" charset="0"/>
                <a:cs typeface="Times New Roman" pitchFamily="18" charset="0"/>
              </a:rPr>
              <a:t>Tạo hiệu ứng chữ</a:t>
            </a:r>
            <a:endParaRPr lang="en-US">
              <a:latin typeface="Times New Roman" pitchFamily="18" charset="0"/>
              <a:cs typeface="Times New Roman" pitchFamily="18" charset="0"/>
            </a:endParaRPr>
          </a:p>
        </p:txBody>
      </p:sp>
      <p:sp>
        <p:nvSpPr>
          <p:cNvPr id="7" name="TextBox 6"/>
          <p:cNvSpPr txBox="1"/>
          <p:nvPr/>
        </p:nvSpPr>
        <p:spPr>
          <a:xfrm>
            <a:off x="2959100" y="5198717"/>
            <a:ext cx="2522968" cy="369332"/>
          </a:xfrm>
          <a:prstGeom prst="rect">
            <a:avLst/>
          </a:prstGeom>
          <a:noFill/>
        </p:spPr>
        <p:txBody>
          <a:bodyPr wrap="square" rtlCol="0">
            <a:spAutoFit/>
          </a:bodyPr>
          <a:lstStyle/>
          <a:p>
            <a:pPr algn="ctr"/>
            <a:r>
              <a:rPr lang="en-US" b="1" smtClean="0">
                <a:latin typeface="Times New Roman" pitchFamily="18" charset="0"/>
                <a:cs typeface="Times New Roman" pitchFamily="18" charset="0"/>
              </a:rPr>
              <a:t>Group WordArt Style</a:t>
            </a:r>
            <a:endParaRPr lang="en-US" b="1">
              <a:latin typeface="Times New Roman" pitchFamily="18" charset="0"/>
              <a:cs typeface="Times New Roman" pitchFamily="18" charset="0"/>
            </a:endParaRPr>
          </a:p>
        </p:txBody>
      </p:sp>
    </p:spTree>
    <p:extLst>
      <p:ext uri="{BB962C8B-B14F-4D97-AF65-F5344CB8AC3E}">
        <p14:creationId xmlns:p14="http://schemas.microsoft.com/office/powerpoint/2010/main" val="390049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314"/>
                                        </p:tgtEl>
                                        <p:attrNameLst>
                                          <p:attrName>style.visibility</p:attrName>
                                        </p:attrNameLst>
                                      </p:cBhvr>
                                      <p:to>
                                        <p:strVal val="visible"/>
                                      </p:to>
                                    </p:set>
                                    <p:anim calcmode="lin" valueType="num">
                                      <p:cBhvr>
                                        <p:cTn id="21" dur="500" fill="hold"/>
                                        <p:tgtEl>
                                          <p:spTgt spid="13314"/>
                                        </p:tgtEl>
                                        <p:attrNameLst>
                                          <p:attrName>ppt_w</p:attrName>
                                        </p:attrNameLst>
                                      </p:cBhvr>
                                      <p:tavLst>
                                        <p:tav tm="0">
                                          <p:val>
                                            <p:fltVal val="0"/>
                                          </p:val>
                                        </p:tav>
                                        <p:tav tm="100000">
                                          <p:val>
                                            <p:strVal val="#ppt_w"/>
                                          </p:val>
                                        </p:tav>
                                      </p:tavLst>
                                    </p:anim>
                                    <p:anim calcmode="lin" valueType="num">
                                      <p:cBhvr>
                                        <p:cTn id="22" dur="500" fill="hold"/>
                                        <p:tgtEl>
                                          <p:spTgt spid="13314"/>
                                        </p:tgtEl>
                                        <p:attrNameLst>
                                          <p:attrName>ppt_h</p:attrName>
                                        </p:attrNameLst>
                                      </p:cBhvr>
                                      <p:tavLst>
                                        <p:tav tm="0">
                                          <p:val>
                                            <p:fltVal val="0"/>
                                          </p:val>
                                        </p:tav>
                                        <p:tav tm="100000">
                                          <p:val>
                                            <p:strVal val="#ppt_h"/>
                                          </p:val>
                                        </p:tav>
                                      </p:tavLst>
                                    </p:anim>
                                    <p:animEffect transition="in" filter="fade">
                                      <p:cBhvr>
                                        <p:cTn id="23" dur="500"/>
                                        <p:tgtEl>
                                          <p:spTgt spid="1331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3.4 </a:t>
            </a:r>
            <a:r>
              <a:rPr lang="en-US" sz="3600" dirty="0" err="1" smtClean="0"/>
              <a:t>Chèn</a:t>
            </a:r>
            <a:r>
              <a:rPr lang="en-US" sz="3600" dirty="0" smtClean="0"/>
              <a:t> </a:t>
            </a:r>
            <a:r>
              <a:rPr lang="en-US" sz="3600" dirty="0" err="1" smtClean="0"/>
              <a:t>công</a:t>
            </a:r>
            <a:r>
              <a:rPr lang="en-US" sz="3600" dirty="0" smtClean="0"/>
              <a:t> </a:t>
            </a:r>
            <a:r>
              <a:rPr lang="en-US" sz="3600" dirty="0" err="1" smtClean="0"/>
              <a:t>thức</a:t>
            </a:r>
            <a:r>
              <a:rPr lang="en-US" sz="3600" dirty="0" smtClean="0"/>
              <a:t> </a:t>
            </a:r>
            <a:r>
              <a:rPr lang="en-US" sz="3600" dirty="0" err="1" smtClean="0"/>
              <a:t>toán</a:t>
            </a:r>
            <a:r>
              <a:rPr lang="en-US" sz="3600" dirty="0" smtClean="0"/>
              <a:t> </a:t>
            </a:r>
            <a:r>
              <a:rPr lang="en-US" sz="3600" dirty="0" err="1" smtClean="0"/>
              <a:t>học</a:t>
            </a:r>
            <a:r>
              <a:rPr lang="en-US" sz="3600" dirty="0" smtClean="0"/>
              <a:t> </a:t>
            </a:r>
            <a:r>
              <a:rPr lang="en-US" sz="3600" dirty="0"/>
              <a:t>(</a:t>
            </a:r>
            <a:r>
              <a:rPr lang="en-US" sz="3600" dirty="0" smtClean="0"/>
              <a:t>Equation)</a:t>
            </a:r>
            <a:endParaRPr lang="en-US" sz="3600" dirty="0"/>
          </a:p>
        </p:txBody>
      </p:sp>
      <p:sp>
        <p:nvSpPr>
          <p:cNvPr id="3" name="Content Placeholder 2"/>
          <p:cNvSpPr>
            <a:spLocks noGrp="1"/>
          </p:cNvSpPr>
          <p:nvPr>
            <p:ph idx="1"/>
          </p:nvPr>
        </p:nvSpPr>
        <p:spPr>
          <a:xfrm>
            <a:off x="381000" y="1562100"/>
            <a:ext cx="5943600" cy="4525963"/>
          </a:xfrm>
        </p:spPr>
        <p:txBody>
          <a:bodyPr/>
          <a:lstStyle/>
          <a:p>
            <a:pPr marL="0" indent="406400">
              <a:buNone/>
            </a:pPr>
            <a:r>
              <a:rPr lang="en-US" sz="2800" smtClean="0"/>
              <a:t>Equation dùng để soạn thảo các công thức toán học, hóa học, vật lý</a:t>
            </a:r>
            <a:r>
              <a:rPr lang="en-US" sz="2800" b="1" smtClean="0"/>
              <a:t>… </a:t>
            </a:r>
          </a:p>
          <a:p>
            <a:pPr marL="0" indent="406400">
              <a:buNone/>
            </a:pPr>
            <a:r>
              <a:rPr lang="en-US" sz="2800" b="1" smtClean="0"/>
              <a:t>Cách tạo:</a:t>
            </a:r>
          </a:p>
          <a:p>
            <a:pPr marL="738188">
              <a:buFont typeface="Courier New" pitchFamily="49" charset="0"/>
              <a:buChar char="o"/>
            </a:pPr>
            <a:r>
              <a:rPr lang="en-US" sz="2400" smtClean="0"/>
              <a:t>Chọn vị trí cần chèn Equation</a:t>
            </a:r>
          </a:p>
          <a:p>
            <a:pPr marL="738188" lvl="1" indent="-342900">
              <a:buFont typeface="Courier New" pitchFamily="49" charset="0"/>
              <a:buChar char="o"/>
            </a:pPr>
            <a:r>
              <a:rPr lang="en-US" sz="2400" smtClean="0"/>
              <a:t>Vào Insert -&gt; Equation (hoặc vào Objects -&gt; Microsoft Equation 3.0)</a:t>
            </a:r>
          </a:p>
          <a:p>
            <a:pPr lvl="1"/>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1064" t="5591" b="23754"/>
          <a:stretch/>
        </p:blipFill>
        <p:spPr bwMode="auto">
          <a:xfrm>
            <a:off x="6553200" y="1600200"/>
            <a:ext cx="2209800" cy="3033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667500" y="4633900"/>
            <a:ext cx="1981200" cy="369332"/>
          </a:xfrm>
          <a:prstGeom prst="rect">
            <a:avLst/>
          </a:prstGeom>
          <a:noFill/>
        </p:spPr>
        <p:txBody>
          <a:bodyPr wrap="square" rtlCol="0">
            <a:spAutoFit/>
          </a:bodyPr>
          <a:lstStyle/>
          <a:p>
            <a:r>
              <a:rPr lang="en-US" smtClean="0">
                <a:latin typeface="Times New Roman" pitchFamily="18" charset="0"/>
                <a:cs typeface="Times New Roman" pitchFamily="18" charset="0"/>
              </a:rPr>
              <a:t>Công cụ equation</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67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circle(in)">
                                      <p:cBhvr>
                                        <p:cTn id="33" dur="2000"/>
                                        <p:tgtEl>
                                          <p:spTgt spid="1026"/>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circle(in)">
                                      <p:cBhvr>
                                        <p:cTn id="3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3.4 </a:t>
            </a:r>
            <a:r>
              <a:rPr lang="en-US" sz="3600" dirty="0" err="1" smtClean="0"/>
              <a:t>Chèn</a:t>
            </a:r>
            <a:r>
              <a:rPr lang="en-US" sz="3600" dirty="0" smtClean="0"/>
              <a:t> </a:t>
            </a:r>
            <a:r>
              <a:rPr lang="en-US" sz="3600" dirty="0" err="1" smtClean="0"/>
              <a:t>công</a:t>
            </a:r>
            <a:r>
              <a:rPr lang="en-US" sz="3600" dirty="0" smtClean="0"/>
              <a:t> </a:t>
            </a:r>
            <a:r>
              <a:rPr lang="en-US" sz="3600" dirty="0" err="1" smtClean="0"/>
              <a:t>thức</a:t>
            </a:r>
            <a:r>
              <a:rPr lang="en-US" sz="3600" dirty="0" smtClean="0"/>
              <a:t> </a:t>
            </a:r>
            <a:r>
              <a:rPr lang="en-US" sz="3600" dirty="0" err="1" smtClean="0"/>
              <a:t>toán</a:t>
            </a:r>
            <a:r>
              <a:rPr lang="en-US" sz="3600" dirty="0" smtClean="0"/>
              <a:t> </a:t>
            </a:r>
            <a:r>
              <a:rPr lang="en-US" sz="3600" dirty="0" err="1" smtClean="0"/>
              <a:t>học</a:t>
            </a:r>
            <a:r>
              <a:rPr lang="en-US" sz="3600" dirty="0" smtClean="0"/>
              <a:t> (</a:t>
            </a:r>
            <a:r>
              <a:rPr lang="en-US" sz="3600" dirty="0" err="1" smtClean="0"/>
              <a:t>tt</a:t>
            </a:r>
            <a:r>
              <a:rPr lang="en-US" sz="3600" dirty="0" smtClean="0"/>
              <a:t>)</a:t>
            </a:r>
            <a:endParaRPr lang="en-US" sz="3600" dirty="0"/>
          </a:p>
        </p:txBody>
      </p:sp>
      <p:sp>
        <p:nvSpPr>
          <p:cNvPr id="3" name="Content Placeholder 2"/>
          <p:cNvSpPr>
            <a:spLocks noGrp="1"/>
          </p:cNvSpPr>
          <p:nvPr>
            <p:ph idx="1"/>
          </p:nvPr>
        </p:nvSpPr>
        <p:spPr>
          <a:xfrm>
            <a:off x="457200" y="1600201"/>
            <a:ext cx="8229600" cy="2743200"/>
          </a:xfrm>
        </p:spPr>
        <p:txBody>
          <a:bodyPr>
            <a:normAutofit fontScale="92500" lnSpcReduction="20000"/>
          </a:bodyPr>
          <a:lstStyle/>
          <a:p>
            <a:pPr marL="0" indent="457200">
              <a:buNone/>
            </a:pPr>
            <a:r>
              <a:rPr lang="en-US" sz="2800" smtClean="0"/>
              <a:t>Hiệu chỉnh công thức toán học ta sử dụng tab Equation tools</a:t>
            </a:r>
          </a:p>
          <a:p>
            <a:pPr lvl="1">
              <a:buFont typeface="Wingdings" pitchFamily="2" charset="2"/>
              <a:buChar char="q"/>
            </a:pPr>
            <a:r>
              <a:rPr lang="en-US" sz="2400" smtClean="0"/>
              <a:t>Symbol: Các ký tự toán học</a:t>
            </a:r>
          </a:p>
          <a:p>
            <a:pPr lvl="1">
              <a:buFont typeface="Wingdings" pitchFamily="2" charset="2"/>
              <a:buChar char="q"/>
            </a:pPr>
            <a:r>
              <a:rPr lang="en-US" sz="2400" smtClean="0"/>
              <a:t>Structure: các cấu trúc toán học thông dụng</a:t>
            </a:r>
          </a:p>
          <a:p>
            <a:pPr lvl="2">
              <a:buFont typeface="Courier New" pitchFamily="49" charset="0"/>
              <a:buChar char="o"/>
            </a:pPr>
            <a:r>
              <a:rPr lang="en-US" smtClean="0"/>
              <a:t>Fraction: phân số</a:t>
            </a:r>
          </a:p>
          <a:p>
            <a:pPr lvl="2">
              <a:buFont typeface="Courier New" pitchFamily="49" charset="0"/>
              <a:buChar char="o"/>
            </a:pPr>
            <a:r>
              <a:rPr lang="en-US" smtClean="0"/>
              <a:t>Script: Mũ</a:t>
            </a:r>
          </a:p>
          <a:p>
            <a:pPr lvl="2">
              <a:buFont typeface="Courier New" pitchFamily="49" charset="0"/>
              <a:buChar char="o"/>
            </a:pPr>
            <a:r>
              <a:rPr lang="en-US" smtClean="0"/>
              <a:t>Ratical: căn</a:t>
            </a:r>
          </a:p>
          <a:p>
            <a:pPr lvl="2">
              <a:buFont typeface="Courier New" pitchFamily="49" charset="0"/>
              <a:buChar char="o"/>
            </a:pPr>
            <a:r>
              <a:rPr lang="en-US"/>
              <a:t>…</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811" b="81962"/>
          <a:stretch/>
        </p:blipFill>
        <p:spPr bwMode="auto">
          <a:xfrm>
            <a:off x="609600" y="4375150"/>
            <a:ext cx="7620000" cy="85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895600" y="5233716"/>
            <a:ext cx="2514600" cy="369332"/>
          </a:xfrm>
          <a:prstGeom prst="rect">
            <a:avLst/>
          </a:prstGeom>
          <a:noFill/>
        </p:spPr>
        <p:txBody>
          <a:bodyPr wrap="square" rtlCol="0">
            <a:spAutoFit/>
          </a:bodyPr>
          <a:lstStyle/>
          <a:p>
            <a:pPr algn="ctr"/>
            <a:r>
              <a:rPr lang="en-US" b="1" smtClean="0">
                <a:latin typeface="Times New Roman" pitchFamily="18" charset="0"/>
                <a:cs typeface="Times New Roman" pitchFamily="18" charset="0"/>
              </a:rPr>
              <a:t>Equation tools</a:t>
            </a:r>
            <a:endParaRPr lang="en-US" b="1">
              <a:latin typeface="Times New Roman" pitchFamily="18" charset="0"/>
              <a:cs typeface="Times New Roman" pitchFamily="18" charset="0"/>
            </a:endParaRPr>
          </a:p>
        </p:txBody>
      </p:sp>
    </p:spTree>
    <p:extLst>
      <p:ext uri="{BB962C8B-B14F-4D97-AF65-F5344CB8AC3E}">
        <p14:creationId xmlns:p14="http://schemas.microsoft.com/office/powerpoint/2010/main" val="239970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nodeType="clickEffect">
                                  <p:stCondLst>
                                    <p:cond delay="0"/>
                                  </p:stCondLst>
                                  <p:iterate type="lt">
                                    <p:tmPct val="10000"/>
                                  </p:iterate>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p:cTn id="23"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25"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
                                            <p:txEl>
                                              <p:pRg st="1" end="1"/>
                                            </p:txEl>
                                          </p:spTgt>
                                        </p:tgtEl>
                                      </p:cBhvr>
                                    </p:animEffect>
                                  </p:childTnLst>
                                </p:cTn>
                              </p:par>
                              <p:par>
                                <p:cTn id="28" presetID="41" presetClass="entr" presetSubtype="0" fill="hold" nodeType="withEffect">
                                  <p:stCondLst>
                                    <p:cond delay="0"/>
                                  </p:stCondLst>
                                  <p:iterate type="lt">
                                    <p:tmPct val="10000"/>
                                  </p:iterate>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p:cTn id="30"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32"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1000"/>
                                        <p:tgtEl>
                                          <p:spTgt spid="3">
                                            <p:txEl>
                                              <p:pRg st="4" end="4"/>
                                            </p:txEl>
                                          </p:spTgt>
                                        </p:tgtEl>
                                      </p:cBhvr>
                                    </p:animEffect>
                                    <p:anim calcmode="lin" valueType="num">
                                      <p:cBhvr>
                                        <p:cTn id="4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3.5 </a:t>
            </a:r>
            <a:r>
              <a:rPr lang="en-US" dirty="0" err="1" smtClean="0"/>
              <a:t>Mục</a:t>
            </a:r>
            <a:r>
              <a:rPr lang="en-US" dirty="0" smtClean="0"/>
              <a:t> </a:t>
            </a:r>
            <a:r>
              <a:rPr lang="en-US" dirty="0" err="1" smtClean="0"/>
              <a:t>lục</a:t>
            </a:r>
            <a:endParaRPr lang="en-US" dirty="0"/>
          </a:p>
        </p:txBody>
      </p:sp>
      <p:sp>
        <p:nvSpPr>
          <p:cNvPr id="3" name="Content Placeholder 2"/>
          <p:cNvSpPr>
            <a:spLocks noGrp="1"/>
          </p:cNvSpPr>
          <p:nvPr>
            <p:ph idx="1"/>
          </p:nvPr>
        </p:nvSpPr>
        <p:spPr>
          <a:xfrm>
            <a:off x="457200" y="1600200"/>
            <a:ext cx="6172200" cy="4525963"/>
          </a:xfrm>
        </p:spPr>
        <p:txBody>
          <a:bodyPr>
            <a:normAutofit/>
          </a:bodyPr>
          <a:lstStyle/>
          <a:p>
            <a:pPr marL="0" indent="0">
              <a:buNone/>
            </a:pPr>
            <a:r>
              <a:rPr lang="en-US" sz="2800" b="1" smtClean="0"/>
              <a:t>Tạo mục lục</a:t>
            </a:r>
          </a:p>
          <a:p>
            <a:pPr marL="0" indent="0">
              <a:buNone/>
            </a:pPr>
            <a:r>
              <a:rPr lang="en-US" sz="2800" b="1" i="1" smtClean="0"/>
              <a:t>a. Khởi tạo Style</a:t>
            </a:r>
          </a:p>
          <a:p>
            <a:pPr>
              <a:buFont typeface="Courier New" pitchFamily="49" charset="0"/>
              <a:buChar char="o"/>
            </a:pPr>
            <a:r>
              <a:rPr lang="en-US" sz="2400" smtClean="0"/>
              <a:t>Để tạo mục lục ta phải tạo </a:t>
            </a:r>
            <a:r>
              <a:rPr lang="en-US" sz="2400" b="1" smtClean="0"/>
              <a:t>Style</a:t>
            </a:r>
            <a:r>
              <a:rPr lang="en-US" sz="2400" smtClean="0"/>
              <a:t> trước, nội dung nào muốn xuất hiện trong mục lục thì nội dung đó phải được gán vào Style.</a:t>
            </a:r>
          </a:p>
          <a:p>
            <a:pPr>
              <a:buFont typeface="Courier New" pitchFamily="49" charset="0"/>
              <a:buChar char="o"/>
            </a:pPr>
            <a:r>
              <a:rPr lang="en-US" sz="2400" smtClean="0"/>
              <a:t>Và Style để tạo mục lục là các </a:t>
            </a:r>
            <a:r>
              <a:rPr lang="en-US" sz="2400" b="1" smtClean="0"/>
              <a:t>Style Heading 1-&gt; Heading 9</a:t>
            </a:r>
            <a:r>
              <a:rPr lang="en-US" sz="2400" smtClean="0"/>
              <a:t>. Tương ứng với phân cấp đề mục trong văn bản</a:t>
            </a:r>
          </a:p>
          <a:p>
            <a:pPr>
              <a:buFont typeface="Courier New" pitchFamily="49" charset="0"/>
              <a:buChar char="o"/>
            </a:pPr>
            <a:r>
              <a:rPr lang="en-US" sz="2400" smtClean="0"/>
              <a:t>Sau khi gán vào các </a:t>
            </a:r>
            <a:r>
              <a:rPr lang="en-US" sz="2400" b="1" smtClean="0"/>
              <a:t>Style Heading </a:t>
            </a:r>
            <a:r>
              <a:rPr lang="en-US" sz="2400" smtClean="0"/>
              <a:t>ta muốn chỉnh sửa Style thì vận dụng các bước trên</a:t>
            </a:r>
            <a:endParaRPr lang="en-US" sz="240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524001"/>
            <a:ext cx="1689639"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eft Brace 5"/>
          <p:cNvSpPr/>
          <p:nvPr/>
        </p:nvSpPr>
        <p:spPr>
          <a:xfrm>
            <a:off x="6629400" y="2667000"/>
            <a:ext cx="304800" cy="1600200"/>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609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ircle(in)">
                                      <p:cBhvr>
                                        <p:cTn id="20" dur="20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146"/>
                                        </p:tgtEl>
                                        <p:attrNameLst>
                                          <p:attrName>style.visibility</p:attrName>
                                        </p:attrNameLst>
                                      </p:cBhvr>
                                      <p:to>
                                        <p:strVal val="visible"/>
                                      </p:to>
                                    </p:set>
                                    <p:animEffect transition="in" filter="fade">
                                      <p:cBhvr>
                                        <p:cTn id="30" dur="500"/>
                                        <p:tgtEl>
                                          <p:spTgt spid="61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a:t>
            </a:r>
            <a:r>
              <a:rPr lang="en-US" dirty="0" err="1"/>
              <a:t>Mở</a:t>
            </a:r>
            <a:r>
              <a:rPr lang="en-US" dirty="0"/>
              <a:t>/</a:t>
            </a:r>
            <a:r>
              <a:rPr lang="en-US" dirty="0" err="1"/>
              <a:t>đóng</a:t>
            </a:r>
            <a:r>
              <a:rPr lang="en-US" dirty="0"/>
              <a:t> Word </a:t>
            </a:r>
            <a:r>
              <a:rPr lang="en-US" dirty="0" smtClean="0"/>
              <a:t>2007 (</a:t>
            </a:r>
            <a:r>
              <a:rPr lang="en-US" dirty="0" err="1" smtClean="0"/>
              <a:t>tt</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b="1" dirty="0" smtClean="0"/>
              <a:t>1.2.2 </a:t>
            </a:r>
            <a:r>
              <a:rPr lang="en-US" b="1" dirty="0" err="1" smtClean="0"/>
              <a:t>Giao</a:t>
            </a:r>
            <a:r>
              <a:rPr lang="en-US" b="1" dirty="0" smtClean="0"/>
              <a:t> </a:t>
            </a:r>
            <a:r>
              <a:rPr lang="en-US" b="1" dirty="0" err="1" smtClean="0"/>
              <a:t>diện</a:t>
            </a:r>
            <a:r>
              <a:rPr lang="en-US" b="1" dirty="0" smtClean="0"/>
              <a:t> </a:t>
            </a:r>
            <a:r>
              <a:rPr lang="en-US" b="1" dirty="0" err="1" smtClean="0"/>
              <a:t>cửa</a:t>
            </a:r>
            <a:r>
              <a:rPr lang="en-US" b="1" dirty="0" smtClean="0"/>
              <a:t> </a:t>
            </a:r>
            <a:r>
              <a:rPr lang="en-US" b="1" dirty="0" err="1" smtClean="0"/>
              <a:t>sổ</a:t>
            </a:r>
            <a:r>
              <a:rPr lang="en-US" b="1" dirty="0" smtClean="0"/>
              <a:t> MS Word 2007</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630" y="2166046"/>
            <a:ext cx="4549140" cy="3709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609600" y="2455606"/>
            <a:ext cx="1661160" cy="533400"/>
          </a:xfrm>
          <a:prstGeom prst="wedgeRoundRectCallout">
            <a:avLst>
              <a:gd name="adj1" fmla="val 81594"/>
              <a:gd name="adj2" fmla="val -62071"/>
              <a:gd name="adj3" fmla="val 16667"/>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latin typeface="Times New Roman" pitchFamily="18" charset="0"/>
                <a:cs typeface="Times New Roman" pitchFamily="18" charset="0"/>
              </a:rPr>
              <a:t>Thanh menu</a:t>
            </a:r>
            <a:endParaRPr lang="en-US" b="1">
              <a:solidFill>
                <a:schemeClr val="tx1"/>
              </a:solidFill>
              <a:latin typeface="Times New Roman" pitchFamily="18" charset="0"/>
              <a:cs typeface="Times New Roman" pitchFamily="18" charset="0"/>
            </a:endParaRPr>
          </a:p>
        </p:txBody>
      </p:sp>
      <p:sp>
        <p:nvSpPr>
          <p:cNvPr id="8" name="Rounded Rectangular Callout 7"/>
          <p:cNvSpPr/>
          <p:nvPr/>
        </p:nvSpPr>
        <p:spPr>
          <a:xfrm>
            <a:off x="529590" y="3353292"/>
            <a:ext cx="1710690" cy="533400"/>
          </a:xfrm>
          <a:prstGeom prst="wedgeRoundRectCallout">
            <a:avLst>
              <a:gd name="adj1" fmla="val 92926"/>
              <a:gd name="adj2" fmla="val -156357"/>
              <a:gd name="adj3" fmla="val 16667"/>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latin typeface="Times New Roman" pitchFamily="18" charset="0"/>
                <a:cs typeface="Times New Roman" pitchFamily="18" charset="0"/>
              </a:rPr>
              <a:t>Tab công cụ</a:t>
            </a:r>
            <a:endParaRPr lang="en-US" b="1">
              <a:solidFill>
                <a:schemeClr val="tx1"/>
              </a:solidFill>
              <a:latin typeface="Times New Roman" pitchFamily="18" charset="0"/>
              <a:cs typeface="Times New Roman" pitchFamily="18" charset="0"/>
            </a:endParaRPr>
          </a:p>
        </p:txBody>
      </p:sp>
      <p:sp>
        <p:nvSpPr>
          <p:cNvPr id="9" name="Rounded Rectangular Callout 8"/>
          <p:cNvSpPr/>
          <p:nvPr/>
        </p:nvSpPr>
        <p:spPr>
          <a:xfrm>
            <a:off x="3886200" y="4023360"/>
            <a:ext cx="2362200" cy="533400"/>
          </a:xfrm>
          <a:prstGeom prst="wedgeRoundRectCallout">
            <a:avLst>
              <a:gd name="adj1" fmla="val 4973"/>
              <a:gd name="adj2" fmla="val -103137"/>
              <a:gd name="adj3" fmla="val 16667"/>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latin typeface="Times New Roman" pitchFamily="18" charset="0"/>
                <a:cs typeface="Times New Roman" pitchFamily="18" charset="0"/>
              </a:rPr>
              <a:t>Vùng soạn thảo</a:t>
            </a:r>
            <a:endParaRPr lang="en-US" b="1">
              <a:solidFill>
                <a:schemeClr val="tx1"/>
              </a:solidFill>
              <a:latin typeface="Times New Roman" pitchFamily="18" charset="0"/>
              <a:cs typeface="Times New Roman" pitchFamily="18" charset="0"/>
            </a:endParaRPr>
          </a:p>
        </p:txBody>
      </p:sp>
      <p:sp>
        <p:nvSpPr>
          <p:cNvPr id="10" name="Rounded Rectangular Callout 9"/>
          <p:cNvSpPr/>
          <p:nvPr/>
        </p:nvSpPr>
        <p:spPr>
          <a:xfrm>
            <a:off x="609600" y="4114800"/>
            <a:ext cx="1346835" cy="533400"/>
          </a:xfrm>
          <a:prstGeom prst="wedgeRoundRectCallout">
            <a:avLst>
              <a:gd name="adj1" fmla="val 88406"/>
              <a:gd name="adj2" fmla="val 86500"/>
              <a:gd name="adj3" fmla="val 16667"/>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latin typeface="Times New Roman" pitchFamily="18" charset="0"/>
                <a:cs typeface="Times New Roman" pitchFamily="18" charset="0"/>
              </a:rPr>
              <a:t>Thước</a:t>
            </a:r>
            <a:endParaRPr lang="en-US" b="1">
              <a:solidFill>
                <a:schemeClr val="tx1"/>
              </a:solidFill>
              <a:latin typeface="Times New Roman" pitchFamily="18" charset="0"/>
              <a:cs typeface="Times New Roman" pitchFamily="18" charset="0"/>
            </a:endParaRPr>
          </a:p>
        </p:txBody>
      </p:sp>
      <p:sp>
        <p:nvSpPr>
          <p:cNvPr id="11" name="Rounded Rectangular Callout 10"/>
          <p:cNvSpPr/>
          <p:nvPr/>
        </p:nvSpPr>
        <p:spPr>
          <a:xfrm>
            <a:off x="3467100" y="4785360"/>
            <a:ext cx="2362200" cy="533400"/>
          </a:xfrm>
          <a:prstGeom prst="wedgeRoundRectCallout">
            <a:avLst>
              <a:gd name="adj1" fmla="val -40833"/>
              <a:gd name="adj2" fmla="val 136863"/>
              <a:gd name="adj3" fmla="val 16667"/>
            </a:avLst>
          </a:prstGeom>
          <a:solidFill>
            <a:schemeClr val="accent3">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latin typeface="Times New Roman" pitchFamily="18" charset="0"/>
                <a:cs typeface="Times New Roman" pitchFamily="18" charset="0"/>
              </a:rPr>
              <a:t>Thanh trạng thái</a:t>
            </a:r>
            <a:endParaRPr lang="en-US" b="1">
              <a:solidFill>
                <a:schemeClr val="tx1"/>
              </a:solidFill>
              <a:latin typeface="Times New Roman" pitchFamily="18" charset="0"/>
              <a:cs typeface="Times New Roman" pitchFamily="18" charset="0"/>
            </a:endParaRPr>
          </a:p>
        </p:txBody>
      </p:sp>
      <p:sp>
        <p:nvSpPr>
          <p:cNvPr id="7" name="TextBox 6"/>
          <p:cNvSpPr txBox="1"/>
          <p:nvPr/>
        </p:nvSpPr>
        <p:spPr>
          <a:xfrm>
            <a:off x="3124200" y="5875797"/>
            <a:ext cx="3429000" cy="369332"/>
          </a:xfrm>
          <a:prstGeom prst="rect">
            <a:avLst/>
          </a:prstGeom>
          <a:noFill/>
        </p:spPr>
        <p:txBody>
          <a:bodyPr wrap="square" rtlCol="0">
            <a:spAutoFit/>
          </a:bodyPr>
          <a:lstStyle/>
          <a:p>
            <a:r>
              <a:rPr lang="en-US" b="1" smtClean="0">
                <a:latin typeface="Times New Roman" pitchFamily="18" charset="0"/>
                <a:cs typeface="Times New Roman" pitchFamily="18" charset="0"/>
              </a:rPr>
              <a:t>Cửa sổ giao diện Microsoft Word</a:t>
            </a:r>
            <a:endParaRPr lang="en-US" b="1">
              <a:latin typeface="Times New Roman" pitchFamily="18" charset="0"/>
              <a:cs typeface="Times New Roman" pitchFamily="18" charset="0"/>
            </a:endParaRPr>
          </a:p>
        </p:txBody>
      </p:sp>
    </p:spTree>
    <p:extLst>
      <p:ext uri="{BB962C8B-B14F-4D97-AF65-F5344CB8AC3E}">
        <p14:creationId xmlns:p14="http://schemas.microsoft.com/office/powerpoint/2010/main" val="289514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3.5 </a:t>
            </a:r>
            <a:r>
              <a:rPr lang="en-US" dirty="0" err="1"/>
              <a:t>Mục</a:t>
            </a:r>
            <a:r>
              <a:rPr lang="en-US" dirty="0"/>
              <a:t> </a:t>
            </a:r>
            <a:r>
              <a:rPr lang="en-US" dirty="0" err="1"/>
              <a:t>lục</a:t>
            </a:r>
            <a:r>
              <a:rPr lang="en-US" dirty="0"/>
              <a:t> (</a:t>
            </a:r>
            <a:r>
              <a:rPr lang="en-US" dirty="0" err="1"/>
              <a:t>tt</a:t>
            </a:r>
            <a:r>
              <a:rPr lang="en-US" dirty="0"/>
              <a:t>)</a:t>
            </a:r>
          </a:p>
        </p:txBody>
      </p:sp>
      <p:sp>
        <p:nvSpPr>
          <p:cNvPr id="8" name="Picture Placeholder 7"/>
          <p:cNvSpPr>
            <a:spLocks noGrp="1"/>
          </p:cNvSpPr>
          <p:nvPr>
            <p:ph type="pic" sz="quarter" idx="13"/>
          </p:nvPr>
        </p:nvSpPr>
        <p:spPr/>
      </p:sp>
      <p:sp>
        <p:nvSpPr>
          <p:cNvPr id="7" name="Content Placeholder 6"/>
          <p:cNvSpPr>
            <a:spLocks noGrp="1"/>
          </p:cNvSpPr>
          <p:nvPr>
            <p:ph sz="quarter" idx="14"/>
          </p:nvPr>
        </p:nvSpPr>
        <p:spPr/>
        <p:txBody>
          <a:bodyPr>
            <a:normAutofit fontScale="92500" lnSpcReduction="20000"/>
          </a:bodyPr>
          <a:lstStyle/>
          <a:p>
            <a:r>
              <a:rPr lang="en-US" dirty="0" err="1"/>
              <a:t>Mục</a:t>
            </a:r>
            <a:r>
              <a:rPr lang="en-US" dirty="0"/>
              <a:t> </a:t>
            </a:r>
            <a:r>
              <a:rPr lang="en-US" dirty="0" err="1"/>
              <a:t>lục</a:t>
            </a:r>
            <a:r>
              <a:rPr lang="en-US" dirty="0"/>
              <a:t> </a:t>
            </a:r>
            <a:r>
              <a:rPr lang="en-US" dirty="0" err="1"/>
              <a:t>là</a:t>
            </a:r>
            <a:r>
              <a:rPr lang="en-US" dirty="0"/>
              <a:t> </a:t>
            </a:r>
            <a:r>
              <a:rPr lang="en-US" dirty="0" err="1"/>
              <a:t>một</a:t>
            </a:r>
            <a:r>
              <a:rPr lang="en-US" dirty="0"/>
              <a:t> </a:t>
            </a:r>
            <a:r>
              <a:rPr lang="en-US" dirty="0" err="1"/>
              <a:t>danh</a:t>
            </a:r>
            <a:r>
              <a:rPr lang="en-US" dirty="0"/>
              <a:t> </a:t>
            </a:r>
            <a:r>
              <a:rPr lang="en-US" dirty="0" err="1"/>
              <a:t>sách</a:t>
            </a:r>
            <a:r>
              <a:rPr lang="en-US" dirty="0"/>
              <a:t> </a:t>
            </a:r>
            <a:r>
              <a:rPr lang="en-US" dirty="0" err="1"/>
              <a:t>đơn</a:t>
            </a:r>
            <a:r>
              <a:rPr lang="en-US" dirty="0"/>
              <a:t> </a:t>
            </a:r>
            <a:r>
              <a:rPr lang="en-US" dirty="0" err="1"/>
              <a:t>giản</a:t>
            </a:r>
            <a:r>
              <a:rPr lang="en-US" dirty="0"/>
              <a:t> </a:t>
            </a:r>
            <a:r>
              <a:rPr lang="en-US" dirty="0" err="1"/>
              <a:t>liệt</a:t>
            </a:r>
            <a:r>
              <a:rPr lang="en-US" dirty="0"/>
              <a:t> </a:t>
            </a:r>
            <a:r>
              <a:rPr lang="en-US" dirty="0" err="1"/>
              <a:t>kê</a:t>
            </a:r>
            <a:r>
              <a:rPr lang="en-US" dirty="0"/>
              <a:t> </a:t>
            </a:r>
            <a:r>
              <a:rPr lang="en-US" dirty="0" err="1"/>
              <a:t>tên</a:t>
            </a:r>
            <a:r>
              <a:rPr lang="en-US" dirty="0"/>
              <a:t> </a:t>
            </a:r>
            <a:r>
              <a:rPr lang="en-US" dirty="0" err="1"/>
              <a:t>các</a:t>
            </a:r>
            <a:r>
              <a:rPr lang="en-US" dirty="0"/>
              <a:t> </a:t>
            </a:r>
            <a:r>
              <a:rPr lang="en-US" dirty="0" err="1"/>
              <a:t>chương</a:t>
            </a:r>
            <a:r>
              <a:rPr lang="en-US" dirty="0"/>
              <a:t>. </a:t>
            </a:r>
            <a:r>
              <a:rPr lang="en-US" dirty="0" err="1"/>
              <a:t>nó</a:t>
            </a:r>
            <a:r>
              <a:rPr lang="en-US" dirty="0"/>
              <a:t> </a:t>
            </a:r>
            <a:r>
              <a:rPr lang="en-US" dirty="0" err="1"/>
              <a:t>có</a:t>
            </a:r>
            <a:r>
              <a:rPr lang="en-US" dirty="0"/>
              <a:t> </a:t>
            </a:r>
            <a:r>
              <a:rPr lang="en-US" dirty="0" err="1"/>
              <a:t>thể</a:t>
            </a:r>
            <a:r>
              <a:rPr lang="en-US" dirty="0"/>
              <a:t> </a:t>
            </a:r>
            <a:r>
              <a:rPr lang="en-US" dirty="0" err="1"/>
              <a:t>phân</a:t>
            </a:r>
            <a:r>
              <a:rPr lang="en-US" dirty="0"/>
              <a:t> </a:t>
            </a:r>
            <a:r>
              <a:rPr lang="en-US" dirty="0" err="1"/>
              <a:t>thành</a:t>
            </a:r>
            <a:r>
              <a:rPr lang="en-US" dirty="0"/>
              <a:t> </a:t>
            </a:r>
            <a:r>
              <a:rPr lang="en-US" dirty="0" err="1"/>
              <a:t>nhiều</a:t>
            </a:r>
            <a:r>
              <a:rPr lang="en-US" dirty="0"/>
              <a:t> </a:t>
            </a:r>
            <a:r>
              <a:rPr lang="en-US" dirty="0" err="1"/>
              <a:t>cấp</a:t>
            </a:r>
            <a:r>
              <a:rPr lang="en-US" dirty="0"/>
              <a:t> </a:t>
            </a:r>
            <a:r>
              <a:rPr lang="en-US" dirty="0" err="1"/>
              <a:t>như</a:t>
            </a:r>
            <a:r>
              <a:rPr lang="en-US" dirty="0"/>
              <a:t> </a:t>
            </a:r>
            <a:r>
              <a:rPr lang="en-US" dirty="0" err="1"/>
              <a:t>trong</a:t>
            </a:r>
            <a:r>
              <a:rPr lang="en-US" dirty="0"/>
              <a:t> </a:t>
            </a:r>
            <a:r>
              <a:rPr lang="en-US" dirty="0" err="1"/>
              <a:t>hình</a:t>
            </a:r>
            <a:r>
              <a:rPr lang="en-US" dirty="0"/>
              <a:t> </a:t>
            </a:r>
            <a:r>
              <a:rPr lang="en-US" dirty="0" err="1"/>
              <a:t>trên</a:t>
            </a:r>
            <a:r>
              <a:rPr lang="en-US" dirty="0"/>
              <a:t>. </a:t>
            </a:r>
          </a:p>
          <a:p>
            <a:r>
              <a:rPr lang="en-US" dirty="0" err="1"/>
              <a:t>Mục</a:t>
            </a:r>
            <a:r>
              <a:rPr lang="en-US" dirty="0"/>
              <a:t> </a:t>
            </a:r>
            <a:r>
              <a:rPr lang="en-US" dirty="0" err="1"/>
              <a:t>lục</a:t>
            </a:r>
            <a:r>
              <a:rPr lang="en-US" dirty="0"/>
              <a:t> </a:t>
            </a:r>
            <a:r>
              <a:rPr lang="en-US" dirty="0" err="1"/>
              <a:t>cung</a:t>
            </a:r>
            <a:r>
              <a:rPr lang="en-US" dirty="0"/>
              <a:t> </a:t>
            </a:r>
            <a:r>
              <a:rPr lang="en-US" dirty="0" err="1"/>
              <a:t>cấp</a:t>
            </a:r>
            <a:r>
              <a:rPr lang="en-US" dirty="0"/>
              <a:t> </a:t>
            </a:r>
            <a:r>
              <a:rPr lang="en-US" dirty="0" err="1"/>
              <a:t>cái</a:t>
            </a:r>
            <a:r>
              <a:rPr lang="en-US" dirty="0"/>
              <a:t> </a:t>
            </a:r>
            <a:r>
              <a:rPr lang="en-US" dirty="0" err="1"/>
              <a:t>nhìn</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tài</a:t>
            </a:r>
            <a:r>
              <a:rPr lang="en-US" dirty="0"/>
              <a:t> </a:t>
            </a:r>
            <a:r>
              <a:rPr lang="en-US" dirty="0" err="1"/>
              <a:t>liệu</a:t>
            </a:r>
            <a:r>
              <a:rPr lang="en-US" dirty="0"/>
              <a:t> </a:t>
            </a:r>
            <a:r>
              <a:rPr lang="en-US" dirty="0" err="1"/>
              <a:t>giúp</a:t>
            </a:r>
            <a:r>
              <a:rPr lang="en-US" dirty="0"/>
              <a:t> </a:t>
            </a:r>
            <a:r>
              <a:rPr lang="en-US" dirty="0" err="1"/>
              <a:t>cho</a:t>
            </a:r>
            <a:r>
              <a:rPr lang="en-US" dirty="0"/>
              <a:t> </a:t>
            </a:r>
            <a:r>
              <a:rPr lang="en-US" dirty="0" err="1"/>
              <a:t>người</a:t>
            </a:r>
            <a:r>
              <a:rPr lang="en-US" dirty="0"/>
              <a:t> </a:t>
            </a:r>
            <a:r>
              <a:rPr lang="en-US" dirty="0" err="1"/>
              <a:t>đọc</a:t>
            </a:r>
            <a:r>
              <a:rPr lang="en-US" dirty="0"/>
              <a:t> </a:t>
            </a:r>
            <a:r>
              <a:rPr lang="en-US" dirty="0" err="1"/>
              <a:t>có</a:t>
            </a:r>
            <a:r>
              <a:rPr lang="en-US" dirty="0"/>
              <a:t> </a:t>
            </a:r>
            <a:r>
              <a:rPr lang="en-US" dirty="0" err="1"/>
              <a:t>thể</a:t>
            </a:r>
            <a:r>
              <a:rPr lang="en-US" dirty="0"/>
              <a:t> </a:t>
            </a:r>
            <a:r>
              <a:rPr lang="en-US" dirty="0" err="1"/>
              <a:t>tìm</a:t>
            </a:r>
            <a:r>
              <a:rPr lang="en-US" dirty="0"/>
              <a:t> </a:t>
            </a:r>
            <a:r>
              <a:rPr lang="en-US" dirty="0" err="1"/>
              <a:t>thấy</a:t>
            </a:r>
            <a:r>
              <a:rPr lang="en-US" dirty="0"/>
              <a:t> </a:t>
            </a:r>
            <a:r>
              <a:rPr lang="en-US" dirty="0" err="1"/>
              <a:t>từng</a:t>
            </a:r>
            <a:r>
              <a:rPr lang="en-US" dirty="0"/>
              <a:t> </a:t>
            </a:r>
            <a:r>
              <a:rPr lang="en-US" dirty="0" err="1"/>
              <a:t>phần</a:t>
            </a:r>
            <a:r>
              <a:rPr lang="en-US" dirty="0"/>
              <a:t> </a:t>
            </a:r>
            <a:r>
              <a:rPr lang="en-US" dirty="0" err="1"/>
              <a:t>một</a:t>
            </a:r>
            <a:r>
              <a:rPr lang="en-US" dirty="0"/>
              <a:t> </a:t>
            </a:r>
            <a:r>
              <a:rPr lang="en-US" dirty="0" err="1"/>
              <a:t>cách</a:t>
            </a:r>
            <a:r>
              <a:rPr lang="en-US" dirty="0"/>
              <a:t> </a:t>
            </a:r>
            <a:r>
              <a:rPr lang="en-US" dirty="0" err="1"/>
              <a:t>nhanh</a:t>
            </a:r>
            <a:r>
              <a:rPr lang="en-US" dirty="0"/>
              <a:t> </a:t>
            </a:r>
            <a:r>
              <a:rPr lang="en-US" dirty="0" err="1"/>
              <a:t>chóng</a:t>
            </a:r>
            <a:r>
              <a:rPr lang="en-US" dirty="0" smtClean="0"/>
              <a:t>.</a:t>
            </a:r>
            <a:endParaRPr lang="en-US" dirty="0"/>
          </a:p>
        </p:txBody>
      </p:sp>
      <p:pic>
        <p:nvPicPr>
          <p:cNvPr id="5122" name="Picture 2"/>
          <p:cNvPicPr>
            <a:picLocks noChangeAspect="1" noChangeArrowheads="1"/>
          </p:cNvPicPr>
          <p:nvPr/>
        </p:nvPicPr>
        <p:blipFill>
          <a:blip r:embed="rId2"/>
          <a:srcRect/>
          <a:stretch>
            <a:fillRect/>
          </a:stretch>
        </p:blipFill>
        <p:spPr bwMode="auto">
          <a:xfrm>
            <a:off x="304800" y="1524000"/>
            <a:ext cx="4381500" cy="2220913"/>
          </a:xfrm>
          <a:prstGeom prst="rect">
            <a:avLst/>
          </a:prstGeom>
          <a:noFill/>
          <a:ln w="9525">
            <a:noFill/>
            <a:miter lim="800000"/>
            <a:headEnd/>
            <a:tailEnd/>
          </a:ln>
        </p:spPr>
      </p:pic>
    </p:spTree>
    <p:extLst>
      <p:ext uri="{BB962C8B-B14F-4D97-AF65-F5344CB8AC3E}">
        <p14:creationId xmlns:p14="http://schemas.microsoft.com/office/powerpoint/2010/main" val="350378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3.5 </a:t>
            </a:r>
            <a:r>
              <a:rPr lang="en-US" dirty="0" err="1" smtClean="0"/>
              <a:t>Mục</a:t>
            </a:r>
            <a:r>
              <a:rPr lang="en-US" dirty="0" smtClean="0"/>
              <a:t> </a:t>
            </a:r>
            <a:r>
              <a:rPr lang="en-US" dirty="0" err="1" smtClean="0"/>
              <a:t>lục</a:t>
            </a:r>
            <a:r>
              <a:rPr lang="en-US" dirty="0" smtClean="0"/>
              <a:t> (</a:t>
            </a:r>
            <a:r>
              <a:rPr lang="en-US" dirty="0" err="1" smtClean="0"/>
              <a:t>tt</a:t>
            </a:r>
            <a:r>
              <a:rPr lang="en-US" dirty="0" smtClean="0"/>
              <a:t>)</a:t>
            </a:r>
            <a:endParaRPr lang="en-US" dirty="0"/>
          </a:p>
        </p:txBody>
      </p:sp>
      <p:sp>
        <p:nvSpPr>
          <p:cNvPr id="6" name="Content Placeholder 5"/>
          <p:cNvSpPr>
            <a:spLocks noGrp="1"/>
          </p:cNvSpPr>
          <p:nvPr>
            <p:ph idx="1"/>
          </p:nvPr>
        </p:nvSpPr>
        <p:spPr/>
        <p:txBody>
          <a:bodyPr/>
          <a:lstStyle/>
          <a:p>
            <a:pPr>
              <a:buNone/>
            </a:pPr>
            <a:r>
              <a:rPr lang="en-US" dirty="0" err="1"/>
              <a:t>Có</a:t>
            </a:r>
            <a:r>
              <a:rPr lang="en-US" dirty="0"/>
              <a:t> 2 </a:t>
            </a:r>
            <a:r>
              <a:rPr lang="en-US" dirty="0" err="1"/>
              <a:t>bước</a:t>
            </a:r>
            <a:r>
              <a:rPr lang="en-US" dirty="0"/>
              <a:t> </a:t>
            </a:r>
            <a:r>
              <a:rPr lang="en-US" dirty="0" err="1"/>
              <a:t>để</a:t>
            </a:r>
            <a:r>
              <a:rPr lang="en-US" dirty="0"/>
              <a:t> </a:t>
            </a:r>
            <a:r>
              <a:rPr lang="en-US" dirty="0" err="1"/>
              <a:t>tạo</a:t>
            </a:r>
            <a:r>
              <a:rPr lang="en-US" dirty="0"/>
              <a:t> </a:t>
            </a:r>
            <a:r>
              <a:rPr lang="en-US" dirty="0" err="1"/>
              <a:t>mục</a:t>
            </a:r>
            <a:r>
              <a:rPr lang="en-US" dirty="0"/>
              <a:t> </a:t>
            </a:r>
            <a:r>
              <a:rPr lang="en-US" dirty="0" err="1"/>
              <a:t>lục</a:t>
            </a:r>
            <a:r>
              <a:rPr lang="en-US" dirty="0"/>
              <a:t> </a:t>
            </a:r>
            <a:r>
              <a:rPr lang="en-US" dirty="0" err="1"/>
              <a:t>tự</a:t>
            </a:r>
            <a:r>
              <a:rPr lang="en-US" dirty="0"/>
              <a:t> </a:t>
            </a:r>
            <a:r>
              <a:rPr lang="en-US" dirty="0" err="1"/>
              <a:t>động</a:t>
            </a:r>
            <a:r>
              <a:rPr lang="en-US" dirty="0"/>
              <a:t>:</a:t>
            </a:r>
          </a:p>
          <a:p>
            <a:pPr marL="514350" lvl="0" indent="-514350">
              <a:buFont typeface="+mj-lt"/>
              <a:buAutoNum type="arabicPeriod"/>
            </a:pPr>
            <a:r>
              <a:rPr lang="en-US" dirty="0" err="1"/>
              <a:t>Chuẩn</a:t>
            </a:r>
            <a:r>
              <a:rPr lang="en-US" dirty="0"/>
              <a:t> </a:t>
            </a:r>
            <a:r>
              <a:rPr lang="en-US" dirty="0" err="1"/>
              <a:t>bị</a:t>
            </a:r>
            <a:r>
              <a:rPr lang="en-US" dirty="0"/>
              <a:t> </a:t>
            </a:r>
            <a:r>
              <a:rPr lang="en-US" dirty="0" err="1"/>
              <a:t>tài</a:t>
            </a:r>
            <a:r>
              <a:rPr lang="en-US" dirty="0"/>
              <a:t> </a:t>
            </a:r>
            <a:r>
              <a:rPr lang="en-US" dirty="0" err="1"/>
              <a:t>liệu</a:t>
            </a:r>
            <a:r>
              <a:rPr lang="en-US" dirty="0"/>
              <a:t> </a:t>
            </a:r>
            <a:r>
              <a:rPr lang="en-US" dirty="0" err="1"/>
              <a:t>bằng</a:t>
            </a:r>
            <a:r>
              <a:rPr lang="en-US" dirty="0"/>
              <a:t> </a:t>
            </a:r>
            <a:r>
              <a:rPr lang="en-US" dirty="0" err="1"/>
              <a:t>cách</a:t>
            </a:r>
            <a:r>
              <a:rPr lang="en-US" dirty="0"/>
              <a:t> </a:t>
            </a:r>
            <a:r>
              <a:rPr lang="en-US" dirty="0" err="1"/>
              <a:t>gán</a:t>
            </a:r>
            <a:r>
              <a:rPr lang="en-US" dirty="0"/>
              <a:t> </a:t>
            </a:r>
            <a:r>
              <a:rPr lang="en-US" dirty="0" err="1"/>
              <a:t>các</a:t>
            </a:r>
            <a:r>
              <a:rPr lang="en-US" dirty="0"/>
              <a:t> Heading Styles (</a:t>
            </a:r>
            <a:r>
              <a:rPr lang="en-US" dirty="0" err="1"/>
              <a:t>kiểu</a:t>
            </a:r>
            <a:r>
              <a:rPr lang="en-US" dirty="0"/>
              <a:t> </a:t>
            </a:r>
            <a:r>
              <a:rPr lang="en-US" dirty="0" err="1"/>
              <a:t>trang</a:t>
            </a:r>
            <a:r>
              <a:rPr lang="en-US" dirty="0"/>
              <a:t> </a:t>
            </a:r>
            <a:r>
              <a:rPr lang="en-US" dirty="0" err="1"/>
              <a:t>trí</a:t>
            </a:r>
            <a:r>
              <a:rPr lang="en-US" dirty="0"/>
              <a:t> </a:t>
            </a:r>
            <a:r>
              <a:rPr lang="en-US" dirty="0" err="1"/>
              <a:t>tiêu</a:t>
            </a:r>
            <a:r>
              <a:rPr lang="en-US" dirty="0"/>
              <a:t> </a:t>
            </a:r>
            <a:r>
              <a:rPr lang="en-US" dirty="0" err="1" smtClean="0"/>
              <a:t>đề</a:t>
            </a:r>
            <a:r>
              <a:rPr lang="en-US" dirty="0" smtClean="0"/>
              <a:t>) </a:t>
            </a:r>
            <a:r>
              <a:rPr lang="en-US" dirty="0" err="1"/>
              <a:t>cho</a:t>
            </a:r>
            <a:r>
              <a:rPr lang="en-US" dirty="0"/>
              <a:t> </a:t>
            </a:r>
            <a:r>
              <a:rPr lang="en-US" dirty="0" err="1"/>
              <a:t>tên</a:t>
            </a:r>
            <a:r>
              <a:rPr lang="en-US" dirty="0"/>
              <a:t> </a:t>
            </a:r>
            <a:r>
              <a:rPr lang="en-US" dirty="0" err="1"/>
              <a:t>các</a:t>
            </a:r>
            <a:r>
              <a:rPr lang="en-US" dirty="0"/>
              <a:t> </a:t>
            </a:r>
            <a:r>
              <a:rPr lang="en-US" dirty="0" err="1"/>
              <a:t>chương</a:t>
            </a:r>
            <a:r>
              <a:rPr lang="en-US" dirty="0"/>
              <a:t> </a:t>
            </a:r>
            <a:r>
              <a:rPr lang="en-US" dirty="0" err="1"/>
              <a:t>và</a:t>
            </a:r>
            <a:r>
              <a:rPr lang="en-US" dirty="0"/>
              <a:t> </a:t>
            </a:r>
            <a:r>
              <a:rPr lang="en-US" dirty="0" err="1"/>
              <a:t>các</a:t>
            </a:r>
            <a:r>
              <a:rPr lang="en-US" dirty="0"/>
              <a:t> </a:t>
            </a:r>
            <a:r>
              <a:rPr lang="en-US" dirty="0" err="1"/>
              <a:t>tiêu</a:t>
            </a:r>
            <a:r>
              <a:rPr lang="en-US" dirty="0"/>
              <a:t> </a:t>
            </a:r>
            <a:r>
              <a:rPr lang="en-US" dirty="0" err="1"/>
              <a:t>đề</a:t>
            </a:r>
            <a:r>
              <a:rPr lang="en-US" dirty="0"/>
              <a:t> </a:t>
            </a:r>
            <a:r>
              <a:rPr lang="en-US" dirty="0" err="1"/>
              <a:t>mà</a:t>
            </a:r>
            <a:r>
              <a:rPr lang="en-US" dirty="0"/>
              <a:t> </a:t>
            </a:r>
            <a:r>
              <a:rPr lang="en-US" dirty="0" err="1"/>
              <a:t>bạn</a:t>
            </a:r>
            <a:r>
              <a:rPr lang="en-US" dirty="0"/>
              <a:t> </a:t>
            </a:r>
            <a:r>
              <a:rPr lang="en-US" dirty="0" err="1"/>
              <a:t>muốn</a:t>
            </a:r>
            <a:r>
              <a:rPr lang="en-US" dirty="0"/>
              <a:t> </a:t>
            </a:r>
            <a:r>
              <a:rPr lang="en-US" dirty="0" err="1"/>
              <a:t>xuất</a:t>
            </a:r>
            <a:r>
              <a:rPr lang="en-US" dirty="0"/>
              <a:t> </a:t>
            </a:r>
            <a:r>
              <a:rPr lang="en-US" dirty="0" err="1"/>
              <a:t>hiện</a:t>
            </a:r>
            <a:r>
              <a:rPr lang="en-US" dirty="0"/>
              <a:t> </a:t>
            </a:r>
            <a:r>
              <a:rPr lang="en-US" dirty="0" err="1"/>
              <a:t>trong</a:t>
            </a:r>
            <a:r>
              <a:rPr lang="en-US" dirty="0"/>
              <a:t> </a:t>
            </a:r>
            <a:r>
              <a:rPr lang="en-US" dirty="0" err="1"/>
              <a:t>mục</a:t>
            </a:r>
            <a:r>
              <a:rPr lang="en-US" dirty="0"/>
              <a:t> </a:t>
            </a:r>
            <a:r>
              <a:rPr lang="en-US" dirty="0" err="1"/>
              <a:t>lục</a:t>
            </a:r>
            <a:endParaRPr lang="en-US" dirty="0"/>
          </a:p>
          <a:p>
            <a:pPr marL="514350" lvl="0" indent="-514350">
              <a:buFont typeface="+mj-lt"/>
              <a:buAutoNum type="arabicPeriod"/>
            </a:pPr>
            <a:r>
              <a:rPr lang="en-US" dirty="0"/>
              <a:t>Thu </a:t>
            </a:r>
            <a:r>
              <a:rPr lang="en-US" dirty="0" err="1"/>
              <a:t>thập</a:t>
            </a:r>
            <a:r>
              <a:rPr lang="en-US" dirty="0"/>
              <a:t> </a:t>
            </a:r>
            <a:r>
              <a:rPr lang="en-US" dirty="0" err="1"/>
              <a:t>các</a:t>
            </a:r>
            <a:r>
              <a:rPr lang="en-US" dirty="0"/>
              <a:t> </a:t>
            </a:r>
            <a:r>
              <a:rPr lang="en-US" dirty="0" err="1"/>
              <a:t>tiêu</a:t>
            </a:r>
            <a:r>
              <a:rPr lang="en-US" dirty="0"/>
              <a:t> </a:t>
            </a:r>
            <a:r>
              <a:rPr lang="en-US" dirty="0" err="1"/>
              <a:t>đề</a:t>
            </a:r>
            <a:r>
              <a:rPr lang="en-US" dirty="0"/>
              <a:t> </a:t>
            </a:r>
            <a:r>
              <a:rPr lang="en-US" dirty="0" err="1"/>
              <a:t>đó</a:t>
            </a:r>
            <a:r>
              <a:rPr lang="en-US" dirty="0"/>
              <a:t> </a:t>
            </a:r>
            <a:r>
              <a:rPr lang="en-US" dirty="0" err="1"/>
              <a:t>để</a:t>
            </a:r>
            <a:r>
              <a:rPr lang="en-US" dirty="0"/>
              <a:t> </a:t>
            </a:r>
            <a:r>
              <a:rPr lang="en-US" dirty="0" err="1"/>
              <a:t>tạo</a:t>
            </a:r>
            <a:r>
              <a:rPr lang="en-US" dirty="0"/>
              <a:t> </a:t>
            </a:r>
            <a:r>
              <a:rPr lang="en-US" dirty="0" err="1"/>
              <a:t>thành</a:t>
            </a:r>
            <a:r>
              <a:rPr lang="en-US" dirty="0"/>
              <a:t> </a:t>
            </a:r>
            <a:r>
              <a:rPr lang="en-US" dirty="0" err="1"/>
              <a:t>bảng</a:t>
            </a:r>
            <a:r>
              <a:rPr lang="en-US" dirty="0"/>
              <a:t> </a:t>
            </a:r>
            <a:r>
              <a:rPr lang="en-US" dirty="0" err="1"/>
              <a:t>mục</a:t>
            </a:r>
            <a:r>
              <a:rPr lang="en-US" dirty="0"/>
              <a:t> </a:t>
            </a:r>
            <a:r>
              <a:rPr lang="en-US" dirty="0" err="1"/>
              <a:t>lục</a:t>
            </a:r>
            <a:r>
              <a:rPr lang="en-US" dirty="0"/>
              <a:t>. </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3.5 </a:t>
            </a:r>
            <a:r>
              <a:rPr lang="en-US" dirty="0" err="1" smtClean="0"/>
              <a:t>Mục</a:t>
            </a:r>
            <a:r>
              <a:rPr lang="en-US" dirty="0" smtClean="0"/>
              <a:t> </a:t>
            </a:r>
            <a:r>
              <a:rPr lang="en-US" dirty="0" err="1" smtClean="0"/>
              <a:t>lục</a:t>
            </a:r>
            <a:r>
              <a:rPr lang="en-US" dirty="0" smtClean="0"/>
              <a:t> (</a:t>
            </a:r>
            <a:r>
              <a:rPr lang="en-US" dirty="0" err="1" smtClean="0"/>
              <a:t>tt</a:t>
            </a:r>
            <a:r>
              <a:rPr lang="en-US" dirty="0" smtClean="0"/>
              <a:t>)</a:t>
            </a:r>
            <a:endParaRPr lang="en-US" dirty="0"/>
          </a:p>
        </p:txBody>
      </p:sp>
      <p:sp>
        <p:nvSpPr>
          <p:cNvPr id="9" name="Picture Placeholder 8"/>
          <p:cNvSpPr>
            <a:spLocks noGrp="1"/>
          </p:cNvSpPr>
          <p:nvPr>
            <p:ph type="pic" sz="quarter" idx="13"/>
          </p:nvPr>
        </p:nvSpPr>
        <p:spPr/>
      </p:sp>
      <p:sp>
        <p:nvSpPr>
          <p:cNvPr id="7" name="Content Placeholder 6"/>
          <p:cNvSpPr>
            <a:spLocks noGrp="1"/>
          </p:cNvSpPr>
          <p:nvPr>
            <p:ph sz="quarter" idx="14"/>
          </p:nvPr>
        </p:nvSpPr>
        <p:spPr/>
        <p:txBody>
          <a:bodyPr>
            <a:normAutofit fontScale="92500" lnSpcReduction="20000"/>
          </a:bodyPr>
          <a:lstStyle/>
          <a:p>
            <a:pPr>
              <a:buNone/>
            </a:pPr>
            <a:r>
              <a:rPr lang="en-US" dirty="0" err="1" smtClean="0"/>
              <a:t>Để</a:t>
            </a:r>
            <a:r>
              <a:rPr lang="en-US" dirty="0" smtClean="0"/>
              <a:t> </a:t>
            </a:r>
            <a:r>
              <a:rPr lang="en-US" dirty="0" err="1" smtClean="0"/>
              <a:t>chuẩn</a:t>
            </a:r>
            <a:r>
              <a:rPr lang="en-US" dirty="0" smtClean="0"/>
              <a:t> </a:t>
            </a:r>
            <a:r>
              <a:rPr lang="en-US" dirty="0" err="1" smtClean="0"/>
              <a:t>bị</a:t>
            </a:r>
            <a:r>
              <a:rPr lang="en-US" dirty="0" smtClean="0"/>
              <a:t> </a:t>
            </a:r>
            <a:r>
              <a:rPr lang="en-US" dirty="0" err="1" smtClean="0"/>
              <a:t>cho</a:t>
            </a:r>
            <a:r>
              <a:rPr lang="en-US" dirty="0" smtClean="0"/>
              <a:t> </a:t>
            </a:r>
            <a:r>
              <a:rPr lang="en-US" dirty="0" err="1" smtClean="0"/>
              <a:t>mục</a:t>
            </a:r>
            <a:r>
              <a:rPr lang="en-US" dirty="0" smtClean="0"/>
              <a:t> </a:t>
            </a:r>
            <a:r>
              <a:rPr lang="en-US" dirty="0" err="1" smtClean="0"/>
              <a:t>lục</a:t>
            </a:r>
            <a:r>
              <a:rPr lang="en-US" dirty="0" smtClean="0"/>
              <a:t> </a:t>
            </a:r>
            <a:r>
              <a:rPr lang="en-US" dirty="0" err="1" smtClean="0"/>
              <a:t>cần</a:t>
            </a:r>
            <a:r>
              <a:rPr lang="en-US" dirty="0" smtClean="0"/>
              <a:t> </a:t>
            </a:r>
            <a:r>
              <a:rPr lang="en-US" dirty="0" err="1" smtClean="0"/>
              <a:t>làm</a:t>
            </a:r>
            <a:r>
              <a:rPr lang="en-US" dirty="0" smtClean="0"/>
              <a:t> 2 </a:t>
            </a:r>
            <a:r>
              <a:rPr lang="en-US" dirty="0" err="1" smtClean="0"/>
              <a:t>bước</a:t>
            </a:r>
            <a:r>
              <a:rPr lang="en-US" dirty="0" smtClean="0"/>
              <a:t>:</a:t>
            </a:r>
          </a:p>
          <a:p>
            <a:pPr>
              <a:buNone/>
            </a:pPr>
            <a:r>
              <a:rPr lang="en-US" dirty="0" smtClean="0"/>
              <a:t>1</a:t>
            </a:r>
            <a:r>
              <a:rPr lang="en-US" dirty="0"/>
              <a:t>. </a:t>
            </a:r>
            <a:r>
              <a:rPr lang="en-US" dirty="0" err="1"/>
              <a:t>Chỉ</a:t>
            </a:r>
            <a:r>
              <a:rPr lang="en-US" dirty="0"/>
              <a:t> con </a:t>
            </a:r>
            <a:r>
              <a:rPr lang="en-US" dirty="0" err="1"/>
              <a:t>trỏ</a:t>
            </a:r>
            <a:r>
              <a:rPr lang="en-US" dirty="0"/>
              <a:t> </a:t>
            </a:r>
            <a:r>
              <a:rPr lang="en-US" dirty="0" err="1"/>
              <a:t>vào</a:t>
            </a:r>
            <a:r>
              <a:rPr lang="en-US" dirty="0"/>
              <a:t> </a:t>
            </a:r>
            <a:r>
              <a:rPr lang="en-US" dirty="0" err="1"/>
              <a:t>tên</a:t>
            </a:r>
            <a:r>
              <a:rPr lang="en-US" dirty="0"/>
              <a:t> </a:t>
            </a:r>
            <a:r>
              <a:rPr lang="en-US" dirty="0" err="1"/>
              <a:t>hoặc</a:t>
            </a:r>
            <a:r>
              <a:rPr lang="en-US" dirty="0"/>
              <a:t> </a:t>
            </a:r>
            <a:r>
              <a:rPr lang="en-US" dirty="0" err="1"/>
              <a:t>các</a:t>
            </a:r>
            <a:r>
              <a:rPr lang="en-US" dirty="0"/>
              <a:t> </a:t>
            </a:r>
            <a:r>
              <a:rPr lang="en-US" dirty="0" err="1"/>
              <a:t>tiêu</a:t>
            </a:r>
            <a:r>
              <a:rPr lang="en-US" dirty="0"/>
              <a:t> </a:t>
            </a:r>
            <a:r>
              <a:rPr lang="en-US" dirty="0" err="1"/>
              <a:t>đề</a:t>
            </a:r>
            <a:r>
              <a:rPr lang="en-US" dirty="0"/>
              <a:t> </a:t>
            </a:r>
            <a:r>
              <a:rPr lang="en-US" dirty="0" err="1"/>
              <a:t>của</a:t>
            </a:r>
            <a:r>
              <a:rPr lang="en-US" dirty="0"/>
              <a:t> </a:t>
            </a:r>
            <a:r>
              <a:rPr lang="en-US" dirty="0" err="1"/>
              <a:t>chương</a:t>
            </a:r>
            <a:r>
              <a:rPr lang="en-US" dirty="0"/>
              <a:t>. </a:t>
            </a:r>
          </a:p>
          <a:p>
            <a:pPr>
              <a:buNone/>
            </a:pPr>
            <a:r>
              <a:rPr lang="en-US" dirty="0"/>
              <a:t>2.	</a:t>
            </a:r>
            <a:r>
              <a:rPr lang="en-US" dirty="0" err="1"/>
              <a:t>Trong</a:t>
            </a:r>
            <a:r>
              <a:rPr lang="en-US" dirty="0"/>
              <a:t> </a:t>
            </a:r>
            <a:r>
              <a:rPr lang="en-US" dirty="0" err="1"/>
              <a:t>nhóm</a:t>
            </a:r>
            <a:r>
              <a:rPr lang="en-US" dirty="0"/>
              <a:t> Styles, </a:t>
            </a:r>
            <a:r>
              <a:rPr lang="en-US" dirty="0" err="1"/>
              <a:t>chọn</a:t>
            </a:r>
            <a:r>
              <a:rPr lang="en-US" dirty="0"/>
              <a:t> Heading 1 </a:t>
            </a:r>
            <a:r>
              <a:rPr lang="en-US" dirty="0" err="1"/>
              <a:t>cho</a:t>
            </a:r>
            <a:r>
              <a:rPr lang="en-US" dirty="0"/>
              <a:t> </a:t>
            </a:r>
            <a:r>
              <a:rPr lang="en-US" dirty="0" err="1"/>
              <a:t>cấp</a:t>
            </a:r>
            <a:r>
              <a:rPr lang="en-US" dirty="0"/>
              <a:t> </a:t>
            </a:r>
            <a:r>
              <a:rPr lang="en-US" dirty="0" err="1"/>
              <a:t>độ</a:t>
            </a:r>
            <a:r>
              <a:rPr lang="en-US" dirty="0"/>
              <a:t> </a:t>
            </a:r>
            <a:r>
              <a:rPr lang="en-US" dirty="0" err="1"/>
              <a:t>cao</a:t>
            </a:r>
            <a:r>
              <a:rPr lang="en-US" dirty="0"/>
              <a:t> </a:t>
            </a:r>
            <a:r>
              <a:rPr lang="en-US" dirty="0" err="1"/>
              <a:t>nhất</a:t>
            </a:r>
            <a:r>
              <a:rPr lang="en-US" dirty="0"/>
              <a:t> </a:t>
            </a:r>
            <a:r>
              <a:rPr lang="en-US" dirty="0" err="1"/>
              <a:t>là</a:t>
            </a:r>
            <a:r>
              <a:rPr lang="en-US" dirty="0"/>
              <a:t> </a:t>
            </a:r>
            <a:r>
              <a:rPr lang="en-US" dirty="0" err="1"/>
              <a:t>tên</a:t>
            </a:r>
            <a:r>
              <a:rPr lang="en-US" dirty="0"/>
              <a:t> </a:t>
            </a:r>
            <a:r>
              <a:rPr lang="en-US" dirty="0" err="1"/>
              <a:t>chương</a:t>
            </a:r>
            <a:r>
              <a:rPr lang="en-US" dirty="0"/>
              <a:t>, Heading 2 </a:t>
            </a:r>
            <a:r>
              <a:rPr lang="en-US" dirty="0" err="1"/>
              <a:t>cấp</a:t>
            </a:r>
            <a:r>
              <a:rPr lang="en-US" dirty="0"/>
              <a:t> </a:t>
            </a:r>
            <a:r>
              <a:rPr lang="en-US" dirty="0" err="1"/>
              <a:t>độ</a:t>
            </a:r>
            <a:r>
              <a:rPr lang="en-US" dirty="0"/>
              <a:t> </a:t>
            </a:r>
            <a:r>
              <a:rPr lang="en-US" dirty="0" err="1"/>
              <a:t>tiếp</a:t>
            </a:r>
            <a:r>
              <a:rPr lang="en-US" dirty="0"/>
              <a:t> </a:t>
            </a:r>
            <a:r>
              <a:rPr lang="en-US" dirty="0" err="1"/>
              <a:t>theo</a:t>
            </a:r>
            <a:r>
              <a:rPr lang="en-US" dirty="0"/>
              <a:t>, </a:t>
            </a:r>
            <a:r>
              <a:rPr lang="en-US" dirty="0" err="1"/>
              <a:t>có</a:t>
            </a:r>
            <a:r>
              <a:rPr lang="en-US" dirty="0"/>
              <a:t> </a:t>
            </a:r>
            <a:r>
              <a:rPr lang="en-US" dirty="0" err="1"/>
              <a:t>thể</a:t>
            </a:r>
            <a:r>
              <a:rPr lang="en-US" dirty="0"/>
              <a:t> </a:t>
            </a:r>
            <a:r>
              <a:rPr lang="en-US" dirty="0" err="1"/>
              <a:t>là</a:t>
            </a:r>
            <a:r>
              <a:rPr lang="en-US" dirty="0"/>
              <a:t> </a:t>
            </a:r>
            <a:r>
              <a:rPr lang="en-US" dirty="0" err="1"/>
              <a:t>tên</a:t>
            </a:r>
            <a:r>
              <a:rPr lang="en-US" dirty="0"/>
              <a:t> </a:t>
            </a:r>
            <a:r>
              <a:rPr lang="en-US" dirty="0" err="1"/>
              <a:t>của</a:t>
            </a:r>
            <a:r>
              <a:rPr lang="en-US" dirty="0"/>
              <a:t> </a:t>
            </a:r>
            <a:r>
              <a:rPr lang="en-US" dirty="0" err="1"/>
              <a:t>của</a:t>
            </a:r>
            <a:r>
              <a:rPr lang="en-US" dirty="0"/>
              <a:t> </a:t>
            </a:r>
            <a:r>
              <a:rPr lang="en-US" dirty="0" err="1"/>
              <a:t>các</a:t>
            </a:r>
            <a:r>
              <a:rPr lang="en-US" dirty="0"/>
              <a:t> </a:t>
            </a:r>
            <a:r>
              <a:rPr lang="en-US" dirty="0" err="1"/>
              <a:t>phần</a:t>
            </a:r>
            <a:r>
              <a:rPr lang="en-US" dirty="0"/>
              <a:t> </a:t>
            </a:r>
            <a:r>
              <a:rPr lang="en-US" dirty="0" err="1"/>
              <a:t>trong</a:t>
            </a:r>
            <a:r>
              <a:rPr lang="en-US" dirty="0"/>
              <a:t> </a:t>
            </a:r>
            <a:r>
              <a:rPr lang="en-US" dirty="0" err="1"/>
              <a:t>chương</a:t>
            </a:r>
            <a:r>
              <a:rPr lang="en-US" dirty="0"/>
              <a:t> </a:t>
            </a:r>
            <a:r>
              <a:rPr lang="en-US" dirty="0" err="1"/>
              <a:t>và</a:t>
            </a:r>
            <a:r>
              <a:rPr lang="en-US" dirty="0"/>
              <a:t> Heading 3 </a:t>
            </a:r>
            <a:r>
              <a:rPr lang="en-US" dirty="0" err="1"/>
              <a:t>cho</a:t>
            </a:r>
            <a:r>
              <a:rPr lang="en-US" dirty="0"/>
              <a:t> </a:t>
            </a:r>
            <a:r>
              <a:rPr lang="en-US" dirty="0" err="1"/>
              <a:t>tiêu</a:t>
            </a:r>
            <a:r>
              <a:rPr lang="en-US" dirty="0"/>
              <a:t> </a:t>
            </a:r>
            <a:r>
              <a:rPr lang="en-US" dirty="0" err="1"/>
              <a:t>đề</a:t>
            </a:r>
            <a:r>
              <a:rPr lang="en-US" dirty="0"/>
              <a:t> </a:t>
            </a:r>
            <a:r>
              <a:rPr lang="en-US" dirty="0" err="1"/>
              <a:t>phụ</a:t>
            </a:r>
            <a:r>
              <a:rPr lang="en-US" dirty="0"/>
              <a:t>. </a:t>
            </a:r>
          </a:p>
        </p:txBody>
      </p:sp>
      <p:pic>
        <p:nvPicPr>
          <p:cNvPr id="6146" name="Picture 2"/>
          <p:cNvPicPr>
            <a:picLocks noChangeAspect="1" noChangeArrowheads="1"/>
          </p:cNvPicPr>
          <p:nvPr/>
        </p:nvPicPr>
        <p:blipFill>
          <a:blip r:embed="rId2"/>
          <a:srcRect/>
          <a:stretch>
            <a:fillRect/>
          </a:stretch>
        </p:blipFill>
        <p:spPr bwMode="auto">
          <a:xfrm>
            <a:off x="457200" y="1371600"/>
            <a:ext cx="6934200" cy="1981201"/>
          </a:xfrm>
          <a:prstGeom prst="rect">
            <a:avLst/>
          </a:prstGeom>
          <a:noFill/>
          <a:ln w="9525">
            <a:noFill/>
            <a:miter lim="800000"/>
            <a:headEnd/>
            <a:tailEnd/>
          </a:ln>
        </p:spPr>
      </p:pic>
    </p:spTree>
    <p:extLst>
      <p:ext uri="{BB962C8B-B14F-4D97-AF65-F5344CB8AC3E}">
        <p14:creationId xmlns:p14="http://schemas.microsoft.com/office/powerpoint/2010/main" val="350378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3.5 </a:t>
            </a:r>
            <a:r>
              <a:rPr lang="en-US" dirty="0" err="1" smtClean="0"/>
              <a:t>Mục</a:t>
            </a:r>
            <a:r>
              <a:rPr lang="en-US" dirty="0" smtClean="0"/>
              <a:t> </a:t>
            </a:r>
            <a:r>
              <a:rPr lang="en-US" dirty="0" err="1" smtClean="0"/>
              <a:t>lục</a:t>
            </a:r>
            <a:r>
              <a:rPr lang="en-US" dirty="0" smtClean="0"/>
              <a:t> (</a:t>
            </a:r>
            <a:r>
              <a:rPr lang="en-US" dirty="0" err="1" smtClean="0"/>
              <a:t>tt</a:t>
            </a:r>
            <a:r>
              <a:rPr lang="en-US" dirty="0" smtClean="0"/>
              <a:t>)</a:t>
            </a:r>
            <a:endParaRPr lang="en-US" dirty="0"/>
          </a:p>
        </p:txBody>
      </p:sp>
      <p:sp>
        <p:nvSpPr>
          <p:cNvPr id="7" name="Content Placeholder 6"/>
          <p:cNvSpPr>
            <a:spLocks noGrp="1"/>
          </p:cNvSpPr>
          <p:nvPr>
            <p:ph sz="quarter" idx="14"/>
          </p:nvPr>
        </p:nvSpPr>
        <p:spPr/>
        <p:txBody>
          <a:bodyPr>
            <a:normAutofit fontScale="77500" lnSpcReduction="20000"/>
          </a:bodyPr>
          <a:lstStyle/>
          <a:p>
            <a:pPr algn="just"/>
            <a:r>
              <a:rPr lang="en-US" dirty="0" err="1" smtClean="0"/>
              <a:t>Thêm</a:t>
            </a:r>
            <a:r>
              <a:rPr lang="en-US" dirty="0" smtClean="0"/>
              <a:t> </a:t>
            </a:r>
            <a:r>
              <a:rPr lang="en-US" dirty="0" err="1" smtClean="0"/>
              <a:t>mục</a:t>
            </a:r>
            <a:r>
              <a:rPr lang="en-US" dirty="0" smtClean="0"/>
              <a:t> </a:t>
            </a:r>
            <a:r>
              <a:rPr lang="en-US" dirty="0" err="1" smtClean="0"/>
              <a:t>lục</a:t>
            </a:r>
            <a:r>
              <a:rPr lang="en-US" dirty="0" smtClean="0"/>
              <a:t> </a:t>
            </a:r>
            <a:r>
              <a:rPr lang="en-US" dirty="0" err="1" smtClean="0"/>
              <a:t>vào</a:t>
            </a:r>
            <a:r>
              <a:rPr lang="en-US" dirty="0" smtClean="0"/>
              <a:t> </a:t>
            </a:r>
            <a:r>
              <a:rPr lang="en-US" dirty="0" err="1" smtClean="0"/>
              <a:t>tài</a:t>
            </a:r>
            <a:r>
              <a:rPr lang="en-US" dirty="0" smtClean="0"/>
              <a:t> </a:t>
            </a:r>
            <a:r>
              <a:rPr lang="en-US" dirty="0" err="1" smtClean="0"/>
              <a:t>liệu</a:t>
            </a:r>
            <a:r>
              <a:rPr lang="en-US" dirty="0" smtClean="0"/>
              <a:t> </a:t>
            </a:r>
            <a:r>
              <a:rPr lang="en-US" dirty="0" err="1" smtClean="0"/>
              <a:t>thực</a:t>
            </a:r>
            <a:r>
              <a:rPr lang="en-US" dirty="0" smtClean="0"/>
              <a:t> </a:t>
            </a:r>
            <a:r>
              <a:rPr lang="en-US" dirty="0" err="1" smtClean="0"/>
              <a:t>hiện</a:t>
            </a:r>
            <a:r>
              <a:rPr lang="en-US" dirty="0" smtClean="0"/>
              <a:t> qua 2 </a:t>
            </a:r>
            <a:r>
              <a:rPr lang="en-US" dirty="0" err="1" smtClean="0"/>
              <a:t>bước</a:t>
            </a:r>
            <a:r>
              <a:rPr lang="en-US" dirty="0" smtClean="0"/>
              <a:t>:</a:t>
            </a:r>
          </a:p>
          <a:p>
            <a:pPr marL="514350" indent="-514350" algn="just">
              <a:buFont typeface="+mj-lt"/>
              <a:buAutoNum type="arabicPeriod"/>
            </a:pPr>
            <a:r>
              <a:rPr lang="en-US" dirty="0" err="1" smtClean="0"/>
              <a:t>Chỉ</a:t>
            </a:r>
            <a:r>
              <a:rPr lang="en-US" dirty="0" smtClean="0"/>
              <a:t> </a:t>
            </a:r>
            <a:r>
              <a:rPr lang="en-US" dirty="0"/>
              <a:t>con </a:t>
            </a:r>
            <a:r>
              <a:rPr lang="en-US" dirty="0" err="1"/>
              <a:t>trỏ</a:t>
            </a:r>
            <a:r>
              <a:rPr lang="en-US" dirty="0"/>
              <a:t> </a:t>
            </a:r>
            <a:r>
              <a:rPr lang="en-US" dirty="0" err="1"/>
              <a:t>nơi</a:t>
            </a:r>
            <a:r>
              <a:rPr lang="en-US" dirty="0"/>
              <a:t> </a:t>
            </a:r>
            <a:r>
              <a:rPr lang="en-US" dirty="0" err="1" smtClean="0"/>
              <a:t>muốn</a:t>
            </a:r>
            <a:r>
              <a:rPr lang="en-US" dirty="0" smtClean="0"/>
              <a:t> </a:t>
            </a:r>
            <a:r>
              <a:rPr lang="en-US" dirty="0" err="1"/>
              <a:t>bảng</a:t>
            </a:r>
            <a:r>
              <a:rPr lang="en-US" dirty="0"/>
              <a:t> </a:t>
            </a:r>
            <a:r>
              <a:rPr lang="en-US" dirty="0" err="1"/>
              <a:t>mục</a:t>
            </a:r>
            <a:r>
              <a:rPr lang="en-US" dirty="0"/>
              <a:t> </a:t>
            </a:r>
            <a:r>
              <a:rPr lang="en-US" dirty="0" err="1"/>
              <a:t>lục</a:t>
            </a:r>
            <a:r>
              <a:rPr lang="en-US" dirty="0"/>
              <a:t> </a:t>
            </a:r>
            <a:r>
              <a:rPr lang="en-US" dirty="0" err="1"/>
              <a:t>xuất</a:t>
            </a:r>
            <a:r>
              <a:rPr lang="en-US" dirty="0"/>
              <a:t> </a:t>
            </a:r>
            <a:r>
              <a:rPr lang="en-US" dirty="0" err="1"/>
              <a:t>hiện</a:t>
            </a:r>
            <a:r>
              <a:rPr lang="en-US" dirty="0"/>
              <a:t>, </a:t>
            </a:r>
            <a:r>
              <a:rPr lang="en-US" dirty="0" err="1"/>
              <a:t>thông</a:t>
            </a:r>
            <a:r>
              <a:rPr lang="en-US" dirty="0"/>
              <a:t> </a:t>
            </a:r>
            <a:r>
              <a:rPr lang="en-US" dirty="0" err="1"/>
              <a:t>thường</a:t>
            </a:r>
            <a:r>
              <a:rPr lang="en-US" dirty="0"/>
              <a:t> </a:t>
            </a:r>
            <a:r>
              <a:rPr lang="en-US" dirty="0" err="1"/>
              <a:t>thì</a:t>
            </a:r>
            <a:r>
              <a:rPr lang="en-US" dirty="0"/>
              <a:t> </a:t>
            </a:r>
            <a:r>
              <a:rPr lang="en-US" dirty="0" err="1"/>
              <a:t>người</a:t>
            </a:r>
            <a:r>
              <a:rPr lang="en-US" dirty="0"/>
              <a:t> </a:t>
            </a:r>
            <a:r>
              <a:rPr lang="en-US" dirty="0" err="1"/>
              <a:t>ta</a:t>
            </a:r>
            <a:r>
              <a:rPr lang="en-US" dirty="0"/>
              <a:t> </a:t>
            </a:r>
            <a:r>
              <a:rPr lang="en-US" dirty="0" err="1"/>
              <a:t>đặt</a:t>
            </a:r>
            <a:r>
              <a:rPr lang="en-US" dirty="0"/>
              <a:t> </a:t>
            </a:r>
            <a:r>
              <a:rPr lang="en-US" dirty="0" err="1"/>
              <a:t>mục</a:t>
            </a:r>
            <a:r>
              <a:rPr lang="en-US" dirty="0"/>
              <a:t> </a:t>
            </a:r>
            <a:r>
              <a:rPr lang="en-US" dirty="0" err="1"/>
              <a:t>lục</a:t>
            </a:r>
            <a:r>
              <a:rPr lang="en-US" dirty="0"/>
              <a:t> ở </a:t>
            </a:r>
            <a:r>
              <a:rPr lang="en-US" dirty="0" err="1"/>
              <a:t>đầu</a:t>
            </a:r>
            <a:r>
              <a:rPr lang="en-US" dirty="0"/>
              <a:t> </a:t>
            </a:r>
            <a:r>
              <a:rPr lang="en-US" dirty="0" err="1"/>
              <a:t>tài</a:t>
            </a:r>
            <a:r>
              <a:rPr lang="en-US" dirty="0"/>
              <a:t> </a:t>
            </a:r>
            <a:r>
              <a:rPr lang="en-US" dirty="0" err="1"/>
              <a:t>liệu</a:t>
            </a:r>
            <a:r>
              <a:rPr lang="en-US" dirty="0"/>
              <a:t>. </a:t>
            </a:r>
            <a:endParaRPr lang="en-US" dirty="0" smtClean="0"/>
          </a:p>
          <a:p>
            <a:pPr marL="514350" indent="-514350" algn="just">
              <a:buFont typeface="+mj-lt"/>
              <a:buAutoNum type="arabicPeriod"/>
            </a:pPr>
            <a:r>
              <a:rPr lang="en-US" dirty="0" err="1" smtClean="0"/>
              <a:t>Trên</a:t>
            </a:r>
            <a:r>
              <a:rPr lang="en-US" dirty="0" smtClean="0"/>
              <a:t> </a:t>
            </a:r>
            <a:r>
              <a:rPr lang="en-US" dirty="0"/>
              <a:t>tab </a:t>
            </a:r>
            <a:r>
              <a:rPr lang="en-US" b="1" dirty="0"/>
              <a:t>References</a:t>
            </a:r>
            <a:r>
              <a:rPr lang="en-US" dirty="0"/>
              <a:t>, </a:t>
            </a:r>
            <a:r>
              <a:rPr lang="en-US" dirty="0" err="1"/>
              <a:t>chọn</a:t>
            </a:r>
            <a:r>
              <a:rPr lang="en-US" dirty="0"/>
              <a:t> </a:t>
            </a:r>
            <a:r>
              <a:rPr lang="en-US" b="1" dirty="0"/>
              <a:t>Table of Contents</a:t>
            </a:r>
            <a:r>
              <a:rPr lang="en-US" dirty="0"/>
              <a:t>, </a:t>
            </a:r>
            <a:r>
              <a:rPr lang="en-US" dirty="0" err="1"/>
              <a:t>sau</a:t>
            </a:r>
            <a:r>
              <a:rPr lang="en-US" dirty="0"/>
              <a:t> </a:t>
            </a:r>
            <a:r>
              <a:rPr lang="en-US" dirty="0" err="1"/>
              <a:t>đó</a:t>
            </a:r>
            <a:r>
              <a:rPr lang="en-US" dirty="0"/>
              <a:t> click </a:t>
            </a:r>
            <a:r>
              <a:rPr lang="en-US" b="1" dirty="0"/>
              <a:t>Automatic Table 1</a:t>
            </a:r>
            <a:r>
              <a:rPr lang="en-US" dirty="0"/>
              <a:t> </a:t>
            </a:r>
            <a:r>
              <a:rPr lang="en-US" dirty="0" err="1"/>
              <a:t>hoặc</a:t>
            </a:r>
            <a:r>
              <a:rPr lang="en-US" dirty="0"/>
              <a:t> </a:t>
            </a:r>
            <a:r>
              <a:rPr lang="en-US" b="1" dirty="0"/>
              <a:t>Automatic Table 2</a:t>
            </a:r>
            <a:r>
              <a:rPr lang="en-US" dirty="0"/>
              <a:t> </a:t>
            </a:r>
            <a:r>
              <a:rPr lang="en-US" dirty="0" err="1"/>
              <a:t>hoặc</a:t>
            </a:r>
            <a:r>
              <a:rPr lang="en-US" dirty="0"/>
              <a:t> </a:t>
            </a:r>
            <a:r>
              <a:rPr lang="en-US" dirty="0" err="1"/>
              <a:t>cái</a:t>
            </a:r>
            <a:r>
              <a:rPr lang="en-US" dirty="0"/>
              <a:t> </a:t>
            </a:r>
            <a:r>
              <a:rPr lang="en-US" dirty="0" err="1"/>
              <a:t>nào</a:t>
            </a:r>
            <a:r>
              <a:rPr lang="en-US" dirty="0"/>
              <a:t> </a:t>
            </a:r>
            <a:r>
              <a:rPr lang="en-US" dirty="0" err="1" smtClean="0"/>
              <a:t>cảm</a:t>
            </a:r>
            <a:r>
              <a:rPr lang="en-US" dirty="0" smtClean="0"/>
              <a:t> </a:t>
            </a:r>
            <a:r>
              <a:rPr lang="en-US" dirty="0" err="1"/>
              <a:t>thấy</a:t>
            </a:r>
            <a:r>
              <a:rPr lang="en-US" dirty="0"/>
              <a:t> </a:t>
            </a:r>
            <a:r>
              <a:rPr lang="en-US" dirty="0" err="1"/>
              <a:t>phù</a:t>
            </a:r>
            <a:r>
              <a:rPr lang="en-US" dirty="0"/>
              <a:t> </a:t>
            </a:r>
            <a:r>
              <a:rPr lang="en-US" dirty="0" err="1"/>
              <a:t>hợp</a:t>
            </a:r>
            <a:r>
              <a:rPr lang="en-US" dirty="0"/>
              <a:t> </a:t>
            </a:r>
            <a:r>
              <a:rPr lang="en-US" dirty="0" err="1"/>
              <a:t>nhất</a:t>
            </a:r>
            <a:r>
              <a:rPr lang="en-US" dirty="0"/>
              <a:t>. </a:t>
            </a:r>
          </a:p>
        </p:txBody>
      </p:sp>
      <p:pic>
        <p:nvPicPr>
          <p:cNvPr id="7173" name="Picture 5"/>
          <p:cNvPicPr>
            <a:picLocks noGrp="1" noChangeAspect="1" noChangeArrowheads="1"/>
          </p:cNvPicPr>
          <p:nvPr>
            <p:ph type="pic" sz="quarter" idx="13"/>
          </p:nvPr>
        </p:nvPicPr>
        <p:blipFill>
          <a:blip r:embed="rId2"/>
          <a:srcRect t="6573" b="6573"/>
          <a:stretch>
            <a:fillRect/>
          </a:stretch>
        </p:blipFill>
        <p:spPr bwMode="auto">
          <a:prstGeom prst="rect">
            <a:avLst/>
          </a:prstGeom>
          <a:noFill/>
          <a:ln w="9525">
            <a:noFill/>
            <a:miter lim="800000"/>
            <a:headEnd/>
            <a:tailEnd/>
          </a:ln>
          <a:effectLst/>
        </p:spPr>
      </p:pic>
    </p:spTree>
    <p:extLst>
      <p:ext uri="{BB962C8B-B14F-4D97-AF65-F5344CB8AC3E}">
        <p14:creationId xmlns:p14="http://schemas.microsoft.com/office/powerpoint/2010/main" val="350378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3.6 </a:t>
            </a:r>
            <a:r>
              <a:rPr lang="en-US" sz="3600" dirty="0" err="1"/>
              <a:t>Tạo</a:t>
            </a:r>
            <a:r>
              <a:rPr lang="en-US" sz="3600" dirty="0"/>
              <a:t> </a:t>
            </a:r>
            <a:r>
              <a:rPr lang="en-US" sz="3600" dirty="0" smtClean="0"/>
              <a:t>Header/Footer</a:t>
            </a:r>
            <a:endParaRPr lang="en-US" sz="3600" dirty="0"/>
          </a:p>
        </p:txBody>
      </p:sp>
      <p:sp>
        <p:nvSpPr>
          <p:cNvPr id="3" name="Content Placeholder 2"/>
          <p:cNvSpPr>
            <a:spLocks noGrp="1"/>
          </p:cNvSpPr>
          <p:nvPr>
            <p:ph idx="1"/>
          </p:nvPr>
        </p:nvSpPr>
        <p:spPr>
          <a:xfrm>
            <a:off x="457200" y="1600200"/>
            <a:ext cx="5410200" cy="4525963"/>
          </a:xfrm>
        </p:spPr>
        <p:txBody>
          <a:bodyPr>
            <a:normAutofit/>
          </a:bodyPr>
          <a:lstStyle/>
          <a:p>
            <a:pPr marL="0" indent="406400">
              <a:buNone/>
            </a:pPr>
            <a:r>
              <a:rPr lang="en-US" sz="2400" smtClean="0"/>
              <a:t>Để thực hiện lặp lại tiêu đề đầu và chân trang cho các trang văn bản trong tài liệu ta thực hiện như sau:</a:t>
            </a:r>
          </a:p>
          <a:p>
            <a:pPr>
              <a:buFont typeface="Wingdings" pitchFamily="2" charset="2"/>
              <a:buChar char="q"/>
            </a:pPr>
            <a:r>
              <a:rPr lang="en-US" sz="2400" smtClean="0"/>
              <a:t>Insert -&gt; nhóm </a:t>
            </a:r>
            <a:r>
              <a:rPr lang="en-US" sz="2400" b="1" smtClean="0"/>
              <a:t>Header and Footer</a:t>
            </a:r>
          </a:p>
          <a:p>
            <a:pPr lvl="1">
              <a:buFont typeface="Courier New" pitchFamily="49" charset="0"/>
              <a:buChar char="o"/>
            </a:pPr>
            <a:r>
              <a:rPr lang="en-US" sz="2000" b="1" smtClean="0"/>
              <a:t>Header: </a:t>
            </a:r>
            <a:r>
              <a:rPr lang="en-US" sz="2000"/>
              <a:t> </a:t>
            </a:r>
            <a:r>
              <a:rPr lang="en-US" sz="2000" smtClean="0"/>
              <a:t>chèn tiêu đề đầu trang</a:t>
            </a:r>
          </a:p>
          <a:p>
            <a:pPr lvl="1">
              <a:buFont typeface="Courier New" pitchFamily="49" charset="0"/>
              <a:buChar char="o"/>
            </a:pPr>
            <a:r>
              <a:rPr lang="en-US" sz="2000" b="1" smtClean="0"/>
              <a:t>Footer:</a:t>
            </a:r>
            <a:r>
              <a:rPr lang="en-US" sz="2000" smtClean="0"/>
              <a:t> chèn tiêu đề chân trang</a:t>
            </a:r>
          </a:p>
          <a:p>
            <a:pPr lvl="1">
              <a:buFont typeface="Courier New" pitchFamily="49" charset="0"/>
              <a:buChar char="o"/>
            </a:pPr>
            <a:r>
              <a:rPr lang="en-US" sz="2000" b="1" smtClean="0"/>
              <a:t>Page number: </a:t>
            </a:r>
            <a:r>
              <a:rPr lang="en-US" sz="2000" smtClean="0"/>
              <a:t>đánh số trang</a:t>
            </a:r>
          </a:p>
          <a:p>
            <a:pPr marL="0" indent="0">
              <a:buNone/>
            </a:pPr>
            <a:r>
              <a:rPr lang="en-US" sz="2400" i="1" smtClean="0">
                <a:solidFill>
                  <a:srgbClr val="FF0000"/>
                </a:solidFill>
              </a:rPr>
              <a:t>Chú ý: </a:t>
            </a:r>
            <a:r>
              <a:rPr lang="en-US" sz="2400" smtClean="0"/>
              <a:t>Nếu tài liệu đã có sẵn đầu cuối trang, ta chỉ cần kích đúp vào vùng header/footer để chỉnh sửa</a:t>
            </a:r>
          </a:p>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100" y="1600200"/>
            <a:ext cx="2819400" cy="20032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70600" y="3650916"/>
            <a:ext cx="2438400" cy="646331"/>
          </a:xfrm>
          <a:prstGeom prst="rect">
            <a:avLst/>
          </a:prstGeom>
          <a:noFill/>
        </p:spPr>
        <p:txBody>
          <a:bodyPr wrap="square" rtlCol="0">
            <a:spAutoFit/>
          </a:bodyPr>
          <a:lstStyle/>
          <a:p>
            <a:pPr algn="ctr"/>
            <a:r>
              <a:rPr lang="en-US" b="1" i="1" smtClean="0">
                <a:latin typeface="Times New Roman" pitchFamily="18" charset="0"/>
                <a:cs typeface="Times New Roman" pitchFamily="18" charset="0"/>
              </a:rPr>
              <a:t>Group Header &amp; Footer</a:t>
            </a:r>
            <a:endParaRPr lang="en-US" b="1" i="1">
              <a:latin typeface="Times New Roman" pitchFamily="18" charset="0"/>
              <a:cs typeface="Times New Roman" pitchFamily="18" charset="0"/>
            </a:endParaRPr>
          </a:p>
        </p:txBody>
      </p:sp>
    </p:spTree>
    <p:extLst>
      <p:ext uri="{BB962C8B-B14F-4D97-AF65-F5344CB8AC3E}">
        <p14:creationId xmlns:p14="http://schemas.microsoft.com/office/powerpoint/2010/main" val="405239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1" presetClass="entr" presetSubtype="0" fill="hold" nodeType="clickEffect">
                                  <p:stCondLst>
                                    <p:cond delay="0"/>
                                  </p:stCondLst>
                                  <p:iterate type="lt">
                                    <p:tmPct val="10000"/>
                                  </p:iterate>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31"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3">
                                            <p:txEl>
                                              <p:pRg st="2" end="2"/>
                                            </p:txEl>
                                          </p:spTgt>
                                        </p:tgtEl>
                                      </p:cBhvr>
                                    </p:animEffect>
                                  </p:childTnLst>
                                </p:cTn>
                              </p:par>
                              <p:par>
                                <p:cTn id="34" presetID="41" presetClass="entr" presetSubtype="0" fill="hold" nodeType="withEffect">
                                  <p:stCondLst>
                                    <p:cond delay="0"/>
                                  </p:stCondLst>
                                  <p:iterate type="lt">
                                    <p:tmPct val="10000"/>
                                  </p:iterate>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p:cTn id="36"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8"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3">
                                            <p:txEl>
                                              <p:pRg st="3" end="3"/>
                                            </p:txEl>
                                          </p:spTgt>
                                        </p:tgtEl>
                                      </p:cBhvr>
                                    </p:animEffect>
                                  </p:childTnLst>
                                </p:cTn>
                              </p:par>
                              <p:par>
                                <p:cTn id="41" presetID="41" presetClass="entr" presetSubtype="0" fill="hold" nodeType="with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circle(in)">
                                      <p:cBhvr>
                                        <p:cTn id="5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3.7 </a:t>
            </a:r>
            <a:r>
              <a:rPr lang="en-US" sz="3600" dirty="0" err="1" smtClean="0"/>
              <a:t>Tạo</a:t>
            </a:r>
            <a:r>
              <a:rPr lang="en-US" sz="3600" dirty="0" smtClean="0"/>
              <a:t> </a:t>
            </a:r>
            <a:r>
              <a:rPr lang="en-US" sz="3600" dirty="0" err="1" smtClean="0"/>
              <a:t>chú</a:t>
            </a:r>
            <a:r>
              <a:rPr lang="en-US" sz="3600" dirty="0" smtClean="0"/>
              <a:t> </a:t>
            </a:r>
            <a:r>
              <a:rPr lang="en-US" sz="3600" dirty="0" err="1" smtClean="0"/>
              <a:t>thích</a:t>
            </a:r>
            <a:r>
              <a:rPr lang="en-US" sz="3600" dirty="0" smtClean="0"/>
              <a:t> Footnote/Endnote</a:t>
            </a:r>
            <a:endParaRPr lang="en-US" sz="3600" dirty="0"/>
          </a:p>
        </p:txBody>
      </p:sp>
      <p:sp>
        <p:nvSpPr>
          <p:cNvPr id="3" name="Content Placeholder 2"/>
          <p:cNvSpPr>
            <a:spLocks noGrp="1"/>
          </p:cNvSpPr>
          <p:nvPr>
            <p:ph idx="1"/>
          </p:nvPr>
        </p:nvSpPr>
        <p:spPr>
          <a:xfrm>
            <a:off x="457200" y="1600201"/>
            <a:ext cx="5867400" cy="4114800"/>
          </a:xfrm>
        </p:spPr>
        <p:txBody>
          <a:bodyPr>
            <a:normAutofit lnSpcReduction="10000"/>
          </a:bodyPr>
          <a:lstStyle/>
          <a:p>
            <a:pPr marL="0" indent="457200" algn="just">
              <a:buNone/>
            </a:pPr>
            <a:r>
              <a:rPr lang="en-US" sz="2600" smtClean="0"/>
              <a:t>Để giải thích cho người dùng dễ hiểu nhưng không thể viết trực tiếp tại vị trí văn bản đó mà ta sử dụng Endnote hoặc Footnote để ghi chú thích ở cuối tài liệu và cuối trang.</a:t>
            </a:r>
          </a:p>
          <a:p>
            <a:pPr marL="0" indent="457200">
              <a:buNone/>
            </a:pPr>
            <a:r>
              <a:rPr lang="en-US" sz="2600" smtClean="0"/>
              <a:t>Đặt con trỏ tại vị trí cần chèn Footnote hoặc Endnote</a:t>
            </a:r>
          </a:p>
          <a:p>
            <a:pPr marL="0" indent="457200">
              <a:buNone/>
            </a:pPr>
            <a:r>
              <a:rPr lang="en-US" sz="2400" smtClean="0"/>
              <a:t>Vào Reference:</a:t>
            </a:r>
            <a:endParaRPr lang="en-US" sz="2400"/>
          </a:p>
          <a:p>
            <a:pPr lvl="1">
              <a:buFont typeface="Courier New" pitchFamily="49" charset="0"/>
              <a:buChar char="o"/>
            </a:pPr>
            <a:r>
              <a:rPr lang="en-US" sz="2000" smtClean="0"/>
              <a:t>Chọn </a:t>
            </a:r>
            <a:r>
              <a:rPr lang="en-US" sz="2000" b="1" smtClean="0"/>
              <a:t>Insert footnote</a:t>
            </a:r>
            <a:r>
              <a:rPr lang="en-US" sz="2000" smtClean="0"/>
              <a:t>: chèn chú thích cuối trang </a:t>
            </a:r>
          </a:p>
          <a:p>
            <a:pPr lvl="1">
              <a:buFont typeface="Courier New" pitchFamily="49" charset="0"/>
              <a:buChar char="o"/>
            </a:pPr>
            <a:r>
              <a:rPr lang="en-US" sz="2000" smtClean="0"/>
              <a:t>Chọn </a:t>
            </a:r>
            <a:r>
              <a:rPr lang="en-US" sz="2000" b="1" smtClean="0"/>
              <a:t>Insert Endnote</a:t>
            </a:r>
            <a:r>
              <a:rPr lang="en-US" sz="2000" smtClean="0"/>
              <a:t>: chèn chú thích cuối tài liệu</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657600"/>
            <a:ext cx="2667000" cy="167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477000" y="5411428"/>
            <a:ext cx="2286000" cy="369332"/>
          </a:xfrm>
          <a:prstGeom prst="rect">
            <a:avLst/>
          </a:prstGeom>
          <a:noFill/>
        </p:spPr>
        <p:txBody>
          <a:bodyPr wrap="square" rtlCol="0">
            <a:spAutoFit/>
          </a:bodyPr>
          <a:lstStyle/>
          <a:p>
            <a:pPr algn="ctr"/>
            <a:r>
              <a:rPr lang="en-US" b="1" i="1" smtClean="0">
                <a:latin typeface="Times New Roman" pitchFamily="18" charset="0"/>
                <a:cs typeface="Times New Roman" pitchFamily="18" charset="0"/>
              </a:rPr>
              <a:t>Group Footnotes</a:t>
            </a:r>
            <a:endParaRPr lang="en-US" b="1" i="1">
              <a:latin typeface="Times New Roman" pitchFamily="18" charset="0"/>
              <a:cs typeface="Times New Roman" pitchFamily="18" charset="0"/>
            </a:endParaRPr>
          </a:p>
        </p:txBody>
      </p:sp>
    </p:spTree>
    <p:extLst>
      <p:ext uri="{BB962C8B-B14F-4D97-AF65-F5344CB8AC3E}">
        <p14:creationId xmlns:p14="http://schemas.microsoft.com/office/powerpoint/2010/main" val="74637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circle(in)">
                                      <p:cBhvr>
                                        <p:cTn id="14" dur="20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par>
                                <p:cTn id="39" presetID="41" presetClass="entr" presetSubtype="0" fill="hold" nodeType="withEffect">
                                  <p:stCondLst>
                                    <p:cond delay="0"/>
                                  </p:stCondLst>
                                  <p:iterate type="lt">
                                    <p:tmPct val="10000"/>
                                  </p:iterate>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p:cTn id="41"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3"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 </a:t>
            </a:r>
            <a:r>
              <a:rPr lang="en-US" dirty="0" err="1" smtClean="0"/>
              <a:t>Trộn</a:t>
            </a:r>
            <a:r>
              <a:rPr lang="en-US" dirty="0" smtClean="0"/>
              <a:t> </a:t>
            </a:r>
            <a:r>
              <a:rPr lang="en-US" dirty="0" err="1" smtClean="0"/>
              <a:t>thư</a:t>
            </a:r>
            <a:endParaRPr lang="en-US" dirty="0"/>
          </a:p>
        </p:txBody>
      </p:sp>
      <p:sp>
        <p:nvSpPr>
          <p:cNvPr id="3" name="Content Placeholder 2"/>
          <p:cNvSpPr>
            <a:spLocks noGrp="1"/>
          </p:cNvSpPr>
          <p:nvPr>
            <p:ph idx="1"/>
          </p:nvPr>
        </p:nvSpPr>
        <p:spPr/>
        <p:txBody>
          <a:bodyPr>
            <a:normAutofit/>
          </a:bodyPr>
          <a:lstStyle/>
          <a:p>
            <a:pPr>
              <a:buFont typeface="Courier New" pitchFamily="49" charset="0"/>
              <a:buChar char="o"/>
            </a:pPr>
            <a:r>
              <a:rPr lang="en-US" sz="2800" smtClean="0"/>
              <a:t>Trộn thư là gì?</a:t>
            </a:r>
          </a:p>
          <a:p>
            <a:pPr>
              <a:buFont typeface="Courier New" pitchFamily="49" charset="0"/>
              <a:buChar char="o"/>
            </a:pPr>
            <a:r>
              <a:rPr lang="en-US" sz="2800" smtClean="0"/>
              <a:t>Chuẩn bị trộn thư</a:t>
            </a:r>
          </a:p>
          <a:p>
            <a:pPr>
              <a:buFont typeface="Courier New" pitchFamily="49" charset="0"/>
              <a:buChar char="o"/>
            </a:pPr>
            <a:r>
              <a:rPr lang="en-US" sz="2800" smtClean="0"/>
              <a:t>Tiến hành trộn thư</a:t>
            </a:r>
            <a:endParaRPr lang="en-US" sz="2800"/>
          </a:p>
        </p:txBody>
      </p:sp>
    </p:spTree>
    <p:extLst>
      <p:ext uri="{BB962C8B-B14F-4D97-AF65-F5344CB8AC3E}">
        <p14:creationId xmlns:p14="http://schemas.microsoft.com/office/powerpoint/2010/main" val="195671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3.8.1 </a:t>
            </a:r>
            <a:r>
              <a:rPr lang="en-US" dirty="0" err="1" smtClean="0"/>
              <a:t>Trộn</a:t>
            </a:r>
            <a:r>
              <a:rPr lang="en-US" dirty="0" smtClean="0"/>
              <a:t> </a:t>
            </a:r>
            <a:r>
              <a:rPr lang="en-US" dirty="0" err="1" smtClean="0"/>
              <a:t>thư</a:t>
            </a:r>
            <a:r>
              <a:rPr lang="en-US" dirty="0" smtClean="0"/>
              <a:t> </a:t>
            </a:r>
            <a:r>
              <a:rPr lang="en-US" dirty="0" err="1" smtClean="0"/>
              <a:t>là</a:t>
            </a:r>
            <a:r>
              <a:rPr lang="en-US" dirty="0" smtClean="0"/>
              <a:t> </a:t>
            </a:r>
            <a:r>
              <a:rPr lang="en-US" dirty="0" err="1" smtClean="0"/>
              <a:t>gì</a:t>
            </a:r>
            <a:r>
              <a:rPr lang="en-US" dirty="0" smtClean="0"/>
              <a:t>?</a:t>
            </a:r>
            <a:endParaRPr lang="en-US" dirty="0"/>
          </a:p>
        </p:txBody>
      </p:sp>
      <p:sp>
        <p:nvSpPr>
          <p:cNvPr id="3" name="Content Placeholder 2"/>
          <p:cNvSpPr>
            <a:spLocks noGrp="1"/>
          </p:cNvSpPr>
          <p:nvPr>
            <p:ph idx="1"/>
          </p:nvPr>
        </p:nvSpPr>
        <p:spPr/>
        <p:txBody>
          <a:bodyPr>
            <a:normAutofit/>
          </a:bodyPr>
          <a:lstStyle/>
          <a:p>
            <a:pPr marL="0" indent="457200">
              <a:buNone/>
            </a:pPr>
            <a:r>
              <a:rPr lang="en-US" sz="2800" smtClean="0"/>
              <a:t>Trộn thư (Mail merge) là một tính năng rất mạnh và thông minh của Microsoft Word, cho phép tạo và gửi mẫu văn bản có cùng nội dung đến nhiều người cùng lúc. </a:t>
            </a:r>
          </a:p>
          <a:p>
            <a:pPr marL="0" indent="457200">
              <a:buNone/>
            </a:pPr>
            <a:r>
              <a:rPr lang="en-US" sz="2800" b="1" i="1" smtClean="0"/>
              <a:t>Vi dụ: </a:t>
            </a:r>
            <a:r>
              <a:rPr lang="en-US" sz="2800" smtClean="0"/>
              <a:t>Giấy báo, giấy thi, thiệp mời,…</a:t>
            </a:r>
            <a:endParaRPr lang="en-US" sz="2800"/>
          </a:p>
        </p:txBody>
      </p:sp>
    </p:spTree>
    <p:extLst>
      <p:ext uri="{BB962C8B-B14F-4D97-AF65-F5344CB8AC3E}">
        <p14:creationId xmlns:p14="http://schemas.microsoft.com/office/powerpoint/2010/main" val="97582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3.8.2 </a:t>
            </a:r>
            <a:r>
              <a:rPr lang="en-US" dirty="0" err="1" smtClean="0"/>
              <a:t>Chuẩn</a:t>
            </a:r>
            <a:r>
              <a:rPr lang="en-US" dirty="0" smtClean="0"/>
              <a:t> </a:t>
            </a:r>
            <a:r>
              <a:rPr lang="en-US" dirty="0" err="1" smtClean="0"/>
              <a:t>bị</a:t>
            </a:r>
            <a:r>
              <a:rPr lang="en-US" dirty="0" smtClean="0"/>
              <a:t> </a:t>
            </a:r>
            <a:r>
              <a:rPr lang="en-US" dirty="0" err="1" smtClean="0"/>
              <a:t>trộn</a:t>
            </a:r>
            <a:r>
              <a:rPr lang="en-US" dirty="0" smtClean="0"/>
              <a:t> </a:t>
            </a:r>
            <a:r>
              <a:rPr lang="en-US" dirty="0" err="1"/>
              <a:t>thư</a:t>
            </a:r>
            <a:endParaRPr lang="en-US" dirty="0"/>
          </a:p>
        </p:txBody>
      </p:sp>
      <p:graphicFrame>
        <p:nvGraphicFramePr>
          <p:cNvPr id="6" name="Picture Placeholder 5"/>
          <p:cNvGraphicFramePr>
            <a:graphicFrameLocks noGrp="1"/>
          </p:cNvGraphicFramePr>
          <p:nvPr>
            <p:ph type="pic" sz="quarter" idx="13"/>
          </p:nvPr>
        </p:nvGraphicFramePr>
        <p:xfrm>
          <a:off x="2286000" y="1524000"/>
          <a:ext cx="4189108" cy="1905000"/>
        </p:xfrm>
        <a:graphic>
          <a:graphicData uri="http://schemas.openxmlformats.org/drawingml/2006/table">
            <a:tbl>
              <a:tblPr/>
              <a:tblGrid>
                <a:gridCol w="908849"/>
                <a:gridCol w="1656041"/>
                <a:gridCol w="1624218"/>
              </a:tblGrid>
              <a:tr h="381000">
                <a:tc>
                  <a:txBody>
                    <a:bodyPr/>
                    <a:lstStyle/>
                    <a:p>
                      <a:pPr marL="722630" indent="-265430" algn="ctr">
                        <a:lnSpc>
                          <a:spcPct val="120000"/>
                        </a:lnSpc>
                        <a:spcAft>
                          <a:spcPts val="0"/>
                        </a:spcAft>
                        <a:tabLst>
                          <a:tab pos="228600" algn="l"/>
                        </a:tabLst>
                      </a:pPr>
                      <a:r>
                        <a:rPr lang="en-US" sz="1000" b="1">
                          <a:latin typeface="Times New Roman"/>
                          <a:ea typeface="Times New Roman"/>
                        </a:rPr>
                        <a:t>STT</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ctr">
                        <a:lnSpc>
                          <a:spcPct val="120000"/>
                        </a:lnSpc>
                        <a:spcAft>
                          <a:spcPts val="0"/>
                        </a:spcAft>
                      </a:pPr>
                      <a:r>
                        <a:rPr lang="en-US" sz="1000" b="1">
                          <a:latin typeface="Times New Roman"/>
                          <a:ea typeface="Times New Roman"/>
                        </a:rPr>
                        <a:t>Họ tên bé</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ctr">
                        <a:lnSpc>
                          <a:spcPct val="120000"/>
                        </a:lnSpc>
                        <a:spcAft>
                          <a:spcPts val="0"/>
                        </a:spcAft>
                      </a:pPr>
                      <a:r>
                        <a:rPr lang="en-US" sz="1000" b="1">
                          <a:latin typeface="Times New Roman"/>
                          <a:ea typeface="Times New Roman"/>
                        </a:rPr>
                        <a:t>Họ tên Phụ huynh</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000">
                <a:tc>
                  <a:txBody>
                    <a:bodyPr/>
                    <a:lstStyle/>
                    <a:p>
                      <a:pPr marL="722630" indent="-265430" algn="ctr">
                        <a:lnSpc>
                          <a:spcPct val="120000"/>
                        </a:lnSpc>
                        <a:spcAft>
                          <a:spcPts val="0"/>
                        </a:spcAft>
                        <a:tabLst>
                          <a:tab pos="228600" algn="l"/>
                        </a:tabLst>
                      </a:pPr>
                      <a:r>
                        <a:rPr lang="en-US" sz="1000" b="1">
                          <a:latin typeface="Times New Roman"/>
                          <a:ea typeface="Times New Roman"/>
                        </a:rPr>
                        <a:t>1</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just">
                        <a:lnSpc>
                          <a:spcPct val="120000"/>
                        </a:lnSpc>
                        <a:spcAft>
                          <a:spcPts val="0"/>
                        </a:spcAft>
                      </a:pPr>
                      <a:r>
                        <a:rPr lang="en-US" sz="1000" b="1">
                          <a:latin typeface="Times New Roman"/>
                          <a:ea typeface="Times New Roman"/>
                        </a:rPr>
                        <a:t>Nguyễn Nhật Hằng</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just">
                        <a:lnSpc>
                          <a:spcPct val="120000"/>
                        </a:lnSpc>
                        <a:spcAft>
                          <a:spcPts val="0"/>
                        </a:spcAft>
                      </a:pPr>
                      <a:r>
                        <a:rPr lang="en-US" sz="1000" b="1">
                          <a:latin typeface="Times New Roman"/>
                          <a:ea typeface="Times New Roman"/>
                        </a:rPr>
                        <a:t>Quách Thị Thắm</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000">
                <a:tc>
                  <a:txBody>
                    <a:bodyPr/>
                    <a:lstStyle/>
                    <a:p>
                      <a:pPr marL="722630" indent="-265430" algn="ctr">
                        <a:lnSpc>
                          <a:spcPct val="120000"/>
                        </a:lnSpc>
                        <a:spcAft>
                          <a:spcPts val="0"/>
                        </a:spcAft>
                        <a:tabLst>
                          <a:tab pos="228600" algn="l"/>
                        </a:tabLst>
                      </a:pPr>
                      <a:r>
                        <a:rPr lang="en-US" sz="1000" b="1">
                          <a:latin typeface="Times New Roman"/>
                          <a:ea typeface="Times New Roman"/>
                        </a:rPr>
                        <a:t>2</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just">
                        <a:lnSpc>
                          <a:spcPct val="120000"/>
                        </a:lnSpc>
                        <a:spcAft>
                          <a:spcPts val="0"/>
                        </a:spcAft>
                      </a:pPr>
                      <a:r>
                        <a:rPr lang="en-US" sz="1000" b="1">
                          <a:latin typeface="Times New Roman"/>
                          <a:ea typeface="Times New Roman"/>
                        </a:rPr>
                        <a:t>Nguyễn Công Hùng</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just">
                        <a:lnSpc>
                          <a:spcPct val="120000"/>
                        </a:lnSpc>
                        <a:spcAft>
                          <a:spcPts val="0"/>
                        </a:spcAft>
                      </a:pPr>
                      <a:r>
                        <a:rPr lang="en-US" sz="1000" b="1">
                          <a:latin typeface="Times New Roman"/>
                          <a:ea typeface="Times New Roman"/>
                        </a:rPr>
                        <a:t>Nguyễn Công Minh</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000">
                <a:tc>
                  <a:txBody>
                    <a:bodyPr/>
                    <a:lstStyle/>
                    <a:p>
                      <a:pPr marL="722630" indent="-265430" algn="ctr">
                        <a:lnSpc>
                          <a:spcPct val="120000"/>
                        </a:lnSpc>
                        <a:spcAft>
                          <a:spcPts val="0"/>
                        </a:spcAft>
                        <a:tabLst>
                          <a:tab pos="228600" algn="l"/>
                        </a:tabLst>
                      </a:pPr>
                      <a:r>
                        <a:rPr lang="en-US" sz="1000" b="1">
                          <a:latin typeface="Times New Roman"/>
                          <a:ea typeface="Times New Roman"/>
                        </a:rPr>
                        <a:t>3</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just">
                        <a:lnSpc>
                          <a:spcPct val="120000"/>
                        </a:lnSpc>
                        <a:spcAft>
                          <a:spcPts val="0"/>
                        </a:spcAft>
                      </a:pPr>
                      <a:r>
                        <a:rPr lang="en-US" sz="1000" b="1">
                          <a:latin typeface="Times New Roman"/>
                          <a:ea typeface="Times New Roman"/>
                        </a:rPr>
                        <a:t>Đặng Phương Linh</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just">
                        <a:lnSpc>
                          <a:spcPct val="120000"/>
                        </a:lnSpc>
                        <a:spcAft>
                          <a:spcPts val="0"/>
                        </a:spcAft>
                      </a:pPr>
                      <a:r>
                        <a:rPr lang="en-US" sz="1000" b="1">
                          <a:latin typeface="Times New Roman"/>
                          <a:ea typeface="Times New Roman"/>
                        </a:rPr>
                        <a:t>Đặng Thái Phương</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000">
                <a:tc>
                  <a:txBody>
                    <a:bodyPr/>
                    <a:lstStyle/>
                    <a:p>
                      <a:pPr marL="722630" indent="-265430" algn="ctr">
                        <a:lnSpc>
                          <a:spcPct val="120000"/>
                        </a:lnSpc>
                        <a:spcAft>
                          <a:spcPts val="0"/>
                        </a:spcAft>
                        <a:tabLst>
                          <a:tab pos="228600" algn="l"/>
                        </a:tabLst>
                      </a:pPr>
                      <a:r>
                        <a:rPr lang="en-US" sz="1000" b="1">
                          <a:latin typeface="Times New Roman"/>
                          <a:ea typeface="Times New Roman"/>
                        </a:rPr>
                        <a:t>4</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just">
                        <a:lnSpc>
                          <a:spcPct val="120000"/>
                        </a:lnSpc>
                        <a:spcAft>
                          <a:spcPts val="0"/>
                        </a:spcAft>
                      </a:pPr>
                      <a:r>
                        <a:rPr lang="en-US" sz="1000" b="1">
                          <a:latin typeface="Times New Roman"/>
                          <a:ea typeface="Times New Roman"/>
                        </a:rPr>
                        <a:t>Giang Huệ Lương</a:t>
                      </a:r>
                      <a:endParaRPr lang="en-US" sz="100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2630" indent="-265430" algn="just">
                        <a:lnSpc>
                          <a:spcPct val="120000"/>
                        </a:lnSpc>
                        <a:spcAft>
                          <a:spcPts val="0"/>
                        </a:spcAft>
                      </a:pPr>
                      <a:r>
                        <a:rPr lang="en-US" sz="1000" b="1" dirty="0" err="1">
                          <a:latin typeface="Times New Roman"/>
                          <a:ea typeface="Times New Roman"/>
                        </a:rPr>
                        <a:t>Nguyễn</a:t>
                      </a:r>
                      <a:r>
                        <a:rPr lang="en-US" sz="1000" b="1" dirty="0">
                          <a:latin typeface="Times New Roman"/>
                          <a:ea typeface="Times New Roman"/>
                        </a:rPr>
                        <a:t> </a:t>
                      </a:r>
                      <a:r>
                        <a:rPr lang="en-US" sz="1000" b="1" dirty="0" err="1">
                          <a:latin typeface="Times New Roman"/>
                          <a:ea typeface="Times New Roman"/>
                        </a:rPr>
                        <a:t>Thị</a:t>
                      </a:r>
                      <a:r>
                        <a:rPr lang="en-US" sz="1000" b="1" dirty="0">
                          <a:latin typeface="Times New Roman"/>
                          <a:ea typeface="Times New Roman"/>
                        </a:rPr>
                        <a:t> </a:t>
                      </a:r>
                      <a:r>
                        <a:rPr lang="en-US" sz="1000" b="1" dirty="0" err="1">
                          <a:latin typeface="Times New Roman"/>
                          <a:ea typeface="Times New Roman"/>
                        </a:rPr>
                        <a:t>Nhung</a:t>
                      </a:r>
                      <a:endParaRPr lang="en-US" sz="1000" dirty="0">
                        <a:latin typeface="Times New Roman"/>
                        <a:ea typeface="Times New Roman"/>
                      </a:endParaRPr>
                    </a:p>
                  </a:txBody>
                  <a:tcPr marL="54952" marR="549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Content Placeholder 4"/>
          <p:cNvSpPr>
            <a:spLocks noGrp="1"/>
          </p:cNvSpPr>
          <p:nvPr>
            <p:ph sz="quarter" idx="14"/>
          </p:nvPr>
        </p:nvSpPr>
        <p:spPr/>
        <p:txBody>
          <a:bodyPr/>
          <a:lstStyle/>
          <a:p>
            <a:pPr lvl="0"/>
            <a:r>
              <a:rPr lang="en-US" b="1" dirty="0" err="1"/>
              <a:t>Lập</a:t>
            </a:r>
            <a:r>
              <a:rPr lang="en-US" b="1" dirty="0"/>
              <a:t> </a:t>
            </a:r>
            <a:r>
              <a:rPr lang="en-US" b="1" dirty="0" err="1"/>
              <a:t>bảng</a:t>
            </a:r>
            <a:r>
              <a:rPr lang="en-US" b="1" dirty="0"/>
              <a:t> </a:t>
            </a:r>
            <a:r>
              <a:rPr lang="en-US" b="1" dirty="0" err="1"/>
              <a:t>dữ</a:t>
            </a:r>
            <a:r>
              <a:rPr lang="en-US" b="1" dirty="0"/>
              <a:t> </a:t>
            </a:r>
            <a:r>
              <a:rPr lang="en-US" b="1" dirty="0" err="1"/>
              <a:t>liệu</a:t>
            </a:r>
            <a:r>
              <a:rPr lang="en-US" dirty="0"/>
              <a:t>: </a:t>
            </a:r>
            <a:r>
              <a:rPr lang="en-US" dirty="0" err="1"/>
              <a:t>Có</a:t>
            </a:r>
            <a:r>
              <a:rPr lang="en-US" dirty="0"/>
              <a:t> </a:t>
            </a:r>
            <a:r>
              <a:rPr lang="en-US" dirty="0" err="1"/>
              <a:t>thể</a:t>
            </a:r>
            <a:r>
              <a:rPr lang="en-US" dirty="0"/>
              <a:t> </a:t>
            </a:r>
            <a:r>
              <a:rPr lang="en-US" dirty="0" err="1"/>
              <a:t>lưu</a:t>
            </a:r>
            <a:r>
              <a:rPr lang="en-US" dirty="0"/>
              <a:t> </a:t>
            </a:r>
            <a:r>
              <a:rPr lang="en-US" dirty="0" err="1"/>
              <a:t>trữ</a:t>
            </a:r>
            <a:r>
              <a:rPr lang="en-US" dirty="0"/>
              <a:t>  </a:t>
            </a:r>
            <a:r>
              <a:rPr lang="en-US" dirty="0" err="1"/>
              <a:t>dữ</a:t>
            </a:r>
            <a:r>
              <a:rPr lang="en-US" dirty="0"/>
              <a:t> </a:t>
            </a:r>
            <a:r>
              <a:rPr lang="en-US" dirty="0" err="1"/>
              <a:t>liệu</a:t>
            </a:r>
            <a:r>
              <a:rPr lang="en-US" dirty="0"/>
              <a:t> </a:t>
            </a:r>
            <a:r>
              <a:rPr lang="en-US" dirty="0" err="1"/>
              <a:t>trên</a:t>
            </a:r>
            <a:r>
              <a:rPr lang="en-US" dirty="0"/>
              <a:t> Word, Excel, Access,… </a:t>
            </a:r>
            <a:r>
              <a:rPr lang="en-US" dirty="0" err="1"/>
              <a:t>Giả</a:t>
            </a:r>
            <a:r>
              <a:rPr lang="en-US" dirty="0"/>
              <a:t> </a:t>
            </a:r>
            <a:r>
              <a:rPr lang="en-US" dirty="0" err="1"/>
              <a:t>sử</a:t>
            </a:r>
            <a:r>
              <a:rPr lang="en-US" dirty="0"/>
              <a:t> </a:t>
            </a:r>
            <a:r>
              <a:rPr lang="en-US" dirty="0" err="1"/>
              <a:t>có</a:t>
            </a:r>
            <a:r>
              <a:rPr lang="en-US" dirty="0"/>
              <a:t> </a:t>
            </a:r>
            <a:r>
              <a:rPr lang="en-US" dirty="0" err="1"/>
              <a:t>bảng</a:t>
            </a:r>
            <a:r>
              <a:rPr lang="en-US" dirty="0"/>
              <a:t> </a:t>
            </a:r>
            <a:r>
              <a:rPr lang="en-US" dirty="0" err="1"/>
              <a:t>dữ</a:t>
            </a:r>
            <a:r>
              <a:rPr lang="en-US" dirty="0"/>
              <a:t> </a:t>
            </a:r>
            <a:r>
              <a:rPr lang="en-US" dirty="0" err="1"/>
              <a:t>liệu</a:t>
            </a:r>
            <a:r>
              <a:rPr lang="en-US" dirty="0"/>
              <a:t>:</a:t>
            </a:r>
          </a:p>
          <a:p>
            <a:endParaRPr lang="en-US" dirty="0"/>
          </a:p>
        </p:txBody>
      </p:sp>
    </p:spTree>
    <p:extLst>
      <p:ext uri="{BB962C8B-B14F-4D97-AF65-F5344CB8AC3E}">
        <p14:creationId xmlns:p14="http://schemas.microsoft.com/office/powerpoint/2010/main" val="35471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3.8.2 </a:t>
            </a:r>
            <a:r>
              <a:rPr lang="en-US" dirty="0" err="1" smtClean="0"/>
              <a:t>Chuẩn</a:t>
            </a:r>
            <a:r>
              <a:rPr lang="en-US" dirty="0" smtClean="0"/>
              <a:t> </a:t>
            </a:r>
            <a:r>
              <a:rPr lang="en-US" dirty="0" err="1" smtClean="0"/>
              <a:t>bị</a:t>
            </a:r>
            <a:r>
              <a:rPr lang="en-US" dirty="0" smtClean="0"/>
              <a:t> </a:t>
            </a:r>
            <a:r>
              <a:rPr lang="en-US" dirty="0" err="1" smtClean="0"/>
              <a:t>trộn</a:t>
            </a:r>
            <a:r>
              <a:rPr lang="en-US" dirty="0" smtClean="0"/>
              <a:t> </a:t>
            </a:r>
            <a:r>
              <a:rPr lang="en-US" dirty="0" err="1"/>
              <a:t>thư</a:t>
            </a:r>
            <a:endParaRPr lang="en-US" dirty="0"/>
          </a:p>
        </p:txBody>
      </p:sp>
      <p:sp>
        <p:nvSpPr>
          <p:cNvPr id="5" name="Content Placeholder 4"/>
          <p:cNvSpPr>
            <a:spLocks noGrp="1"/>
          </p:cNvSpPr>
          <p:nvPr>
            <p:ph sz="quarter" idx="14"/>
          </p:nvPr>
        </p:nvSpPr>
        <p:spPr>
          <a:xfrm>
            <a:off x="304800" y="4648200"/>
            <a:ext cx="8534400" cy="1600200"/>
          </a:xfrm>
        </p:spPr>
        <p:txBody>
          <a:bodyPr/>
          <a:lstStyle/>
          <a:p>
            <a:pPr lvl="0"/>
            <a:r>
              <a:rPr lang="en-US" b="1" dirty="0" err="1"/>
              <a:t>Tạo</a:t>
            </a:r>
            <a:r>
              <a:rPr lang="en-US" b="1" dirty="0"/>
              <a:t> </a:t>
            </a:r>
            <a:r>
              <a:rPr lang="en-US" b="1" dirty="0" err="1"/>
              <a:t>văn</a:t>
            </a:r>
            <a:r>
              <a:rPr lang="en-US" b="1" dirty="0"/>
              <a:t> </a:t>
            </a:r>
            <a:r>
              <a:rPr lang="en-US" b="1" dirty="0" err="1"/>
              <a:t>bản</a:t>
            </a:r>
            <a:r>
              <a:rPr lang="en-US" b="1" dirty="0"/>
              <a:t> </a:t>
            </a:r>
            <a:r>
              <a:rPr lang="en-US" b="1" dirty="0" err="1"/>
              <a:t>chính</a:t>
            </a:r>
            <a:r>
              <a:rPr lang="en-US" dirty="0"/>
              <a:t>: </a:t>
            </a:r>
            <a:r>
              <a:rPr lang="en-US" dirty="0" err="1"/>
              <a:t>Tạo</a:t>
            </a:r>
            <a:r>
              <a:rPr lang="en-US" dirty="0"/>
              <a:t> </a:t>
            </a:r>
            <a:r>
              <a:rPr lang="en-US" dirty="0" err="1"/>
              <a:t>văn</a:t>
            </a:r>
            <a:r>
              <a:rPr lang="en-US" dirty="0"/>
              <a:t> </a:t>
            </a:r>
            <a:r>
              <a:rPr lang="en-US" dirty="0" err="1"/>
              <a:t>bản</a:t>
            </a:r>
            <a:r>
              <a:rPr lang="en-US" dirty="0"/>
              <a:t> </a:t>
            </a:r>
            <a:r>
              <a:rPr lang="en-US" dirty="0" err="1"/>
              <a:t>chính</a:t>
            </a:r>
            <a:r>
              <a:rPr lang="en-US" dirty="0"/>
              <a:t>, </a:t>
            </a:r>
            <a:r>
              <a:rPr lang="en-US" dirty="0" err="1"/>
              <a:t>ví</a:t>
            </a:r>
            <a:r>
              <a:rPr lang="en-US" dirty="0"/>
              <a:t> </a:t>
            </a:r>
            <a:r>
              <a:rPr lang="en-US" dirty="0" err="1"/>
              <a:t>dụ</a:t>
            </a:r>
            <a:r>
              <a:rPr lang="en-US" dirty="0"/>
              <a:t> </a:t>
            </a:r>
            <a:r>
              <a:rPr lang="en-US" dirty="0" err="1"/>
              <a:t>có</a:t>
            </a:r>
            <a:r>
              <a:rPr lang="en-US" dirty="0"/>
              <a:t> </a:t>
            </a:r>
            <a:r>
              <a:rPr lang="en-US" dirty="0" err="1"/>
              <a:t>văn</a:t>
            </a:r>
            <a:r>
              <a:rPr lang="en-US" dirty="0"/>
              <a:t> </a:t>
            </a:r>
            <a:r>
              <a:rPr lang="en-US" dirty="0" err="1"/>
              <a:t>bản</a:t>
            </a:r>
            <a:r>
              <a:rPr lang="en-US" dirty="0"/>
              <a:t> </a:t>
            </a:r>
            <a:r>
              <a:rPr lang="en-US" dirty="0" err="1" smtClean="0"/>
              <a:t>chính</a:t>
            </a:r>
            <a:r>
              <a:rPr lang="en-US" dirty="0" smtClean="0"/>
              <a:t> </a:t>
            </a:r>
            <a:r>
              <a:rPr lang="en-US" dirty="0" err="1" smtClean="0"/>
              <a:t>như</a:t>
            </a:r>
            <a:r>
              <a:rPr lang="en-US" dirty="0" smtClean="0"/>
              <a:t> </a:t>
            </a:r>
            <a:r>
              <a:rPr lang="en-US" dirty="0" err="1" smtClean="0"/>
              <a:t>hình</a:t>
            </a:r>
            <a:r>
              <a:rPr lang="en-US" dirty="0" smtClean="0"/>
              <a:t> </a:t>
            </a:r>
            <a:r>
              <a:rPr lang="en-US" dirty="0" err="1" smtClean="0"/>
              <a:t>trên</a:t>
            </a:r>
            <a:endParaRPr lang="en-US" dirty="0"/>
          </a:p>
        </p:txBody>
      </p:sp>
      <p:sp>
        <p:nvSpPr>
          <p:cNvPr id="7" name="Picture Placeholder 6"/>
          <p:cNvSpPr>
            <a:spLocks noGrp="1"/>
          </p:cNvSpPr>
          <p:nvPr>
            <p:ph type="pic" sz="quarter" idx="13"/>
          </p:nvPr>
        </p:nvSpPr>
        <p:spPr/>
      </p:sp>
      <p:pic>
        <p:nvPicPr>
          <p:cNvPr id="106499" name="Picture 3"/>
          <p:cNvPicPr>
            <a:picLocks noChangeAspect="1" noChangeArrowheads="1"/>
          </p:cNvPicPr>
          <p:nvPr/>
        </p:nvPicPr>
        <p:blipFill>
          <a:blip r:embed="rId2"/>
          <a:srcRect/>
          <a:stretch>
            <a:fillRect/>
          </a:stretch>
        </p:blipFill>
        <p:spPr bwMode="auto">
          <a:xfrm>
            <a:off x="1447800" y="1295400"/>
            <a:ext cx="6172200" cy="3118738"/>
          </a:xfrm>
          <a:prstGeom prst="rect">
            <a:avLst/>
          </a:prstGeom>
          <a:noFill/>
          <a:ln w="9525">
            <a:noFill/>
            <a:miter lim="800000"/>
            <a:headEnd/>
            <a:tailEnd/>
          </a:ln>
        </p:spPr>
      </p:pic>
    </p:spTree>
    <p:extLst>
      <p:ext uri="{BB962C8B-B14F-4D97-AF65-F5344CB8AC3E}">
        <p14:creationId xmlns:p14="http://schemas.microsoft.com/office/powerpoint/2010/main" val="35471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a:t>
            </a:r>
            <a:r>
              <a:rPr lang="en-US" dirty="0" err="1"/>
              <a:t>Mở</a:t>
            </a:r>
            <a:r>
              <a:rPr lang="en-US" dirty="0"/>
              <a:t>/</a:t>
            </a:r>
            <a:r>
              <a:rPr lang="en-US" dirty="0" err="1"/>
              <a:t>đóng</a:t>
            </a:r>
            <a:r>
              <a:rPr lang="en-US" dirty="0"/>
              <a:t> Word </a:t>
            </a:r>
            <a:r>
              <a:rPr lang="en-US" dirty="0" smtClean="0"/>
              <a:t>2007 (</a:t>
            </a:r>
            <a:r>
              <a:rPr lang="en-US" dirty="0" err="1" smtClean="0"/>
              <a:t>tt</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sz="2800" b="1" smtClean="0"/>
              <a:t>1.2.3 Thoát khỏi MS Word</a:t>
            </a:r>
          </a:p>
          <a:p>
            <a:pPr lvl="1">
              <a:buFont typeface="Wingdings" pitchFamily="2" charset="2"/>
              <a:buChar char="q"/>
            </a:pPr>
            <a:r>
              <a:rPr lang="en-US" sz="2400" smtClean="0"/>
              <a:t>C1: </a:t>
            </a:r>
            <a:r>
              <a:rPr lang="en-US" sz="2400" b="1" smtClean="0"/>
              <a:t>File</a:t>
            </a:r>
            <a:r>
              <a:rPr lang="en-US" sz="2400" smtClean="0"/>
              <a:t> -&gt; </a:t>
            </a:r>
            <a:r>
              <a:rPr lang="en-US" sz="2400" b="1" smtClean="0"/>
              <a:t>Exit </a:t>
            </a:r>
          </a:p>
          <a:p>
            <a:pPr lvl="1">
              <a:buFont typeface="Wingdings" pitchFamily="2" charset="2"/>
              <a:buChar char="q"/>
            </a:pPr>
            <a:r>
              <a:rPr lang="en-US" sz="2400" smtClean="0"/>
              <a:t>C2: Kích vào biểu tượng close ở góc bên phải cửa sổ làm việc</a:t>
            </a:r>
          </a:p>
          <a:p>
            <a:pPr lvl="1">
              <a:buFont typeface="Wingdings" pitchFamily="2" charset="2"/>
              <a:buChar char="q"/>
            </a:pPr>
            <a:r>
              <a:rPr lang="en-US" sz="2400" smtClean="0"/>
              <a:t>C3: Nhấn </a:t>
            </a:r>
            <a:r>
              <a:rPr lang="en-US" sz="2400" b="1" smtClean="0"/>
              <a:t>Alt</a:t>
            </a:r>
            <a:r>
              <a:rPr lang="en-US" sz="2400" smtClean="0"/>
              <a:t> + </a:t>
            </a:r>
            <a:r>
              <a:rPr lang="en-US" sz="2400" b="1" smtClean="0"/>
              <a:t>F4</a:t>
            </a:r>
          </a:p>
          <a:p>
            <a:pPr marL="0" indent="0">
              <a:buNone/>
            </a:pPr>
            <a:r>
              <a:rPr lang="en-US" sz="2400" i="1">
                <a:solidFill>
                  <a:srgbClr val="FF0000"/>
                </a:solidFill>
              </a:rPr>
              <a:t>Chú ý</a:t>
            </a:r>
            <a:r>
              <a:rPr lang="en-US" sz="2400"/>
              <a:t>: Khi đóng mà chưa lưu tập tin vào ổ đĩa thì xuất hiện hộp thông báo</a:t>
            </a:r>
          </a:p>
          <a:p>
            <a:pPr marL="0" indent="0">
              <a:buNone/>
            </a:pPr>
            <a:endParaRPr lang="en-US"/>
          </a:p>
          <a:p>
            <a:pPr marL="57150" indent="0">
              <a:buNone/>
            </a:pPr>
            <a:endParaRPr lang="en-US" b="1"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959100"/>
            <a:ext cx="685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300" y="4267200"/>
            <a:ext cx="4620854" cy="14838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2438400" y="5514545"/>
            <a:ext cx="1066800" cy="4191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V="1">
            <a:off x="4939327" y="5547880"/>
            <a:ext cx="0"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flipH="1">
            <a:off x="6374576" y="5381195"/>
            <a:ext cx="116922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1474168" y="5751731"/>
            <a:ext cx="1066800" cy="369332"/>
          </a:xfrm>
          <a:prstGeom prst="rect">
            <a:avLst/>
          </a:prstGeom>
          <a:noFill/>
        </p:spPr>
        <p:txBody>
          <a:bodyPr wrap="square" rtlCol="0">
            <a:spAutoFit/>
          </a:bodyPr>
          <a:lstStyle/>
          <a:p>
            <a:r>
              <a:rPr lang="en-US" smtClean="0">
                <a:latin typeface="Times New Roman" pitchFamily="18" charset="0"/>
                <a:cs typeface="Times New Roman" pitchFamily="18" charset="0"/>
              </a:rPr>
              <a:t>Lưu lại</a:t>
            </a:r>
            <a:endParaRPr lang="en-US">
              <a:latin typeface="Times New Roman" pitchFamily="18" charset="0"/>
              <a:cs typeface="Times New Roman" pitchFamily="18" charset="0"/>
            </a:endParaRPr>
          </a:p>
        </p:txBody>
      </p:sp>
      <p:sp>
        <p:nvSpPr>
          <p:cNvPr id="12" name="TextBox 11"/>
          <p:cNvSpPr txBox="1"/>
          <p:nvPr/>
        </p:nvSpPr>
        <p:spPr>
          <a:xfrm>
            <a:off x="3559211" y="5933645"/>
            <a:ext cx="2811032" cy="369332"/>
          </a:xfrm>
          <a:prstGeom prst="rect">
            <a:avLst/>
          </a:prstGeom>
          <a:noFill/>
        </p:spPr>
        <p:txBody>
          <a:bodyPr wrap="square" rtlCol="0">
            <a:spAutoFit/>
          </a:bodyPr>
          <a:lstStyle/>
          <a:p>
            <a:r>
              <a:rPr lang="en-US" smtClean="0">
                <a:latin typeface="Times New Roman" pitchFamily="18" charset="0"/>
                <a:cs typeface="Times New Roman" pitchFamily="18" charset="0"/>
              </a:rPr>
              <a:t>Không muốn lưu và đóng</a:t>
            </a:r>
            <a:endParaRPr lang="en-US">
              <a:latin typeface="Times New Roman" pitchFamily="18" charset="0"/>
              <a:cs typeface="Times New Roman" pitchFamily="18" charset="0"/>
            </a:endParaRPr>
          </a:p>
        </p:txBody>
      </p:sp>
      <p:sp>
        <p:nvSpPr>
          <p:cNvPr id="13" name="TextBox 12"/>
          <p:cNvSpPr txBox="1"/>
          <p:nvPr/>
        </p:nvSpPr>
        <p:spPr>
          <a:xfrm>
            <a:off x="7391400" y="5145213"/>
            <a:ext cx="1447800" cy="369332"/>
          </a:xfrm>
          <a:prstGeom prst="rect">
            <a:avLst/>
          </a:prstGeom>
          <a:noFill/>
        </p:spPr>
        <p:txBody>
          <a:bodyPr wrap="square" rtlCol="0">
            <a:spAutoFit/>
          </a:bodyPr>
          <a:lstStyle/>
          <a:p>
            <a:r>
              <a:rPr lang="en-US" smtClean="0">
                <a:latin typeface="Times New Roman" pitchFamily="18" charset="0"/>
                <a:cs typeface="Times New Roman" pitchFamily="18" charset="0"/>
              </a:rPr>
              <a:t>Từ chối đóng</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6453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wipe(down)">
                                      <p:cBhvr>
                                        <p:cTn id="22" dur="500"/>
                                        <p:tgtEl>
                                          <p:spTgt spid="30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3.8.3 </a:t>
            </a:r>
            <a:r>
              <a:rPr lang="en-US" dirty="0" err="1" smtClean="0"/>
              <a:t>Tiến</a:t>
            </a:r>
            <a:r>
              <a:rPr lang="en-US" dirty="0" smtClean="0"/>
              <a:t> </a:t>
            </a:r>
            <a:r>
              <a:rPr lang="en-US" dirty="0" err="1" smtClean="0"/>
              <a:t>hành</a:t>
            </a:r>
            <a:r>
              <a:rPr lang="en-US" dirty="0" smtClean="0"/>
              <a:t> </a:t>
            </a:r>
            <a:r>
              <a:rPr lang="en-US" dirty="0" err="1" smtClean="0"/>
              <a:t>trộn</a:t>
            </a:r>
            <a:r>
              <a:rPr lang="en-US" dirty="0" smtClean="0"/>
              <a:t> </a:t>
            </a:r>
            <a:r>
              <a:rPr lang="en-US" dirty="0" err="1" smtClean="0"/>
              <a:t>thư</a:t>
            </a:r>
            <a:endParaRPr lang="en-US" dirty="0"/>
          </a:p>
        </p:txBody>
      </p:sp>
      <p:sp>
        <p:nvSpPr>
          <p:cNvPr id="3" name="Content Placeholder 2"/>
          <p:cNvSpPr>
            <a:spLocks noGrp="1"/>
          </p:cNvSpPr>
          <p:nvPr>
            <p:ph idx="1"/>
          </p:nvPr>
        </p:nvSpPr>
        <p:spPr>
          <a:xfrm>
            <a:off x="457200" y="1600200"/>
            <a:ext cx="4114800" cy="4525963"/>
          </a:xfrm>
        </p:spPr>
        <p:txBody>
          <a:bodyPr>
            <a:normAutofit/>
          </a:bodyPr>
          <a:lstStyle/>
          <a:p>
            <a:pPr>
              <a:buFont typeface="Wingdings" pitchFamily="2" charset="2"/>
              <a:buChar char="q"/>
            </a:pPr>
            <a:r>
              <a:rPr lang="en-US" sz="2400" dirty="0" err="1" smtClean="0"/>
              <a:t>Mở</a:t>
            </a:r>
            <a:r>
              <a:rPr lang="en-US" sz="2400" dirty="0" smtClean="0"/>
              <a:t> </a:t>
            </a:r>
            <a:r>
              <a:rPr lang="en-US" sz="2400" dirty="0" err="1" smtClean="0"/>
              <a:t>tập</a:t>
            </a:r>
            <a:r>
              <a:rPr lang="en-US" sz="2400" dirty="0" smtClean="0"/>
              <a:t> tin </a:t>
            </a:r>
            <a:r>
              <a:rPr lang="en-US" sz="2400" b="1" dirty="0" smtClean="0"/>
              <a:t>Main document </a:t>
            </a:r>
            <a:r>
              <a:rPr lang="en-US" sz="2400" dirty="0" err="1" smtClean="0"/>
              <a:t>ví</a:t>
            </a:r>
            <a:r>
              <a:rPr lang="en-US" sz="2400" dirty="0" smtClean="0"/>
              <a:t> </a:t>
            </a:r>
            <a:r>
              <a:rPr lang="en-US" sz="2400" dirty="0" err="1" smtClean="0"/>
              <a:t>dụ</a:t>
            </a:r>
            <a:r>
              <a:rPr lang="en-US" sz="2400" dirty="0" smtClean="0"/>
              <a:t> giaybao.docx </a:t>
            </a:r>
            <a:r>
              <a:rPr lang="en-US" sz="2400" dirty="0" err="1" smtClean="0"/>
              <a:t>là</a:t>
            </a:r>
            <a:r>
              <a:rPr lang="en-US" sz="2400" dirty="0" smtClean="0"/>
              <a:t> file </a:t>
            </a:r>
            <a:r>
              <a:rPr lang="en-US" sz="2400" dirty="0" err="1" smtClean="0"/>
              <a:t>mẫu</a:t>
            </a:r>
            <a:r>
              <a:rPr lang="en-US" sz="2400" dirty="0" smtClean="0"/>
              <a:t> </a:t>
            </a:r>
            <a:r>
              <a:rPr lang="en-US" sz="2400" dirty="0" err="1" smtClean="0"/>
              <a:t>vừa</a:t>
            </a:r>
            <a:r>
              <a:rPr lang="en-US" sz="2400" dirty="0" smtClean="0"/>
              <a:t> </a:t>
            </a:r>
            <a:r>
              <a:rPr lang="en-US" sz="2400" dirty="0" err="1" smtClean="0"/>
              <a:t>soạn</a:t>
            </a:r>
            <a:r>
              <a:rPr lang="en-US" sz="2400" dirty="0" smtClean="0"/>
              <a:t>.</a:t>
            </a:r>
          </a:p>
          <a:p>
            <a:pPr>
              <a:buFont typeface="Wingdings" pitchFamily="2" charset="2"/>
              <a:buChar char="q"/>
            </a:pPr>
            <a:r>
              <a:rPr lang="en-US" sz="2400" dirty="0" err="1" smtClean="0"/>
              <a:t>Vào</a:t>
            </a:r>
            <a:r>
              <a:rPr lang="en-US" sz="2400" dirty="0" smtClean="0"/>
              <a:t> </a:t>
            </a:r>
            <a:r>
              <a:rPr lang="en-US" sz="2400" b="1" dirty="0" smtClean="0"/>
              <a:t>Mailings</a:t>
            </a:r>
            <a:r>
              <a:rPr lang="en-US" sz="2400" dirty="0" smtClean="0"/>
              <a:t> -&gt; </a:t>
            </a:r>
            <a:r>
              <a:rPr lang="en-US" sz="2400" dirty="0" err="1" smtClean="0"/>
              <a:t>chọn</a:t>
            </a:r>
            <a:r>
              <a:rPr lang="en-US" sz="2400" dirty="0" smtClean="0"/>
              <a:t> </a:t>
            </a:r>
            <a:r>
              <a:rPr lang="en-US" sz="2400" b="1" dirty="0" smtClean="0"/>
              <a:t>Start mail merge</a:t>
            </a:r>
            <a:r>
              <a:rPr lang="en-US" sz="2400" dirty="0" smtClean="0"/>
              <a:t> -&gt; </a:t>
            </a:r>
            <a:r>
              <a:rPr lang="en-US" sz="2400" b="1" dirty="0" smtClean="0"/>
              <a:t>step by step mail merge Wizard</a:t>
            </a:r>
          </a:p>
          <a:p>
            <a:pPr marL="0" indent="406400">
              <a:buNone/>
            </a:pPr>
            <a:r>
              <a:rPr lang="en-US" sz="2400" i="1" dirty="0" err="1" smtClean="0">
                <a:solidFill>
                  <a:srgbClr val="FF0000"/>
                </a:solidFill>
              </a:rPr>
              <a:t>Chú</a:t>
            </a:r>
            <a:r>
              <a:rPr lang="en-US" sz="2400" i="1" dirty="0" smtClean="0">
                <a:solidFill>
                  <a:srgbClr val="FF0000"/>
                </a:solidFill>
              </a:rPr>
              <a:t> ý</a:t>
            </a:r>
            <a:r>
              <a:rPr lang="en-US" sz="2400" dirty="0" smtClean="0"/>
              <a:t>: </a:t>
            </a:r>
            <a:r>
              <a:rPr lang="en-US" sz="2400" dirty="0" err="1" smtClean="0"/>
              <a:t>Để</a:t>
            </a:r>
            <a:r>
              <a:rPr lang="en-US" sz="2400" dirty="0" smtClean="0"/>
              <a:t> </a:t>
            </a:r>
            <a:r>
              <a:rPr lang="en-US" sz="2400" dirty="0" err="1" smtClean="0"/>
              <a:t>trộn</a:t>
            </a:r>
            <a:r>
              <a:rPr lang="en-US" sz="2400" dirty="0" smtClean="0"/>
              <a:t> </a:t>
            </a:r>
            <a:r>
              <a:rPr lang="en-US" sz="2400" dirty="0" err="1" smtClean="0"/>
              <a:t>thư</a:t>
            </a:r>
            <a:r>
              <a:rPr lang="en-US" sz="2400" dirty="0" smtClean="0"/>
              <a:t> </a:t>
            </a:r>
            <a:r>
              <a:rPr lang="en-US" sz="2400" dirty="0" err="1" smtClean="0"/>
              <a:t>trong</a:t>
            </a:r>
            <a:r>
              <a:rPr lang="en-US" sz="2400" dirty="0" smtClean="0"/>
              <a:t> Word, </a:t>
            </a:r>
            <a:r>
              <a:rPr lang="en-US" sz="2400" dirty="0" err="1" smtClean="0"/>
              <a:t>bạn</a:t>
            </a:r>
            <a:r>
              <a:rPr lang="en-US" sz="2400" dirty="0" smtClean="0"/>
              <a:t> </a:t>
            </a:r>
            <a:r>
              <a:rPr lang="en-US" sz="2400" dirty="0" err="1" smtClean="0"/>
              <a:t>tiến</a:t>
            </a:r>
            <a:r>
              <a:rPr lang="en-US" sz="2400" dirty="0" smtClean="0"/>
              <a:t> </a:t>
            </a:r>
            <a:r>
              <a:rPr lang="en-US" sz="2400" dirty="0" err="1" smtClean="0"/>
              <a:t>hành</a:t>
            </a:r>
            <a:r>
              <a:rPr lang="en-US" sz="2400" dirty="0" smtClean="0"/>
              <a:t> </a:t>
            </a:r>
            <a:r>
              <a:rPr lang="en-US" sz="2400" dirty="0" err="1" smtClean="0"/>
              <a:t>thứ</a:t>
            </a:r>
            <a:r>
              <a:rPr lang="en-US" sz="2400" dirty="0" smtClean="0"/>
              <a:t> </a:t>
            </a:r>
            <a:r>
              <a:rPr lang="en-US" sz="2400" dirty="0" err="1" smtClean="0"/>
              <a:t>tự</a:t>
            </a:r>
            <a:r>
              <a:rPr lang="en-US" sz="2400" dirty="0" smtClean="0"/>
              <a:t> </a:t>
            </a:r>
            <a:r>
              <a:rPr lang="en-US" sz="2400" dirty="0" err="1" smtClean="0"/>
              <a:t>theo</a:t>
            </a:r>
            <a:r>
              <a:rPr lang="en-US" sz="2400" dirty="0" smtClean="0"/>
              <a:t> </a:t>
            </a:r>
            <a:r>
              <a:rPr lang="en-US" sz="2400" dirty="0" err="1" smtClean="0"/>
              <a:t>các</a:t>
            </a:r>
            <a:r>
              <a:rPr lang="en-US" sz="2400" dirty="0" smtClean="0"/>
              <a:t> </a:t>
            </a:r>
            <a:r>
              <a:rPr lang="en-US" sz="2400" dirty="0" err="1" smtClean="0"/>
              <a:t>bước</a:t>
            </a:r>
            <a:r>
              <a:rPr lang="en-US" sz="2400" dirty="0" smtClean="0"/>
              <a:t> </a:t>
            </a:r>
            <a:r>
              <a:rPr lang="en-US" sz="2400" dirty="0" err="1" smtClean="0"/>
              <a:t>từ</a:t>
            </a:r>
            <a:r>
              <a:rPr lang="en-US" sz="2400" dirty="0" smtClean="0"/>
              <a:t> </a:t>
            </a:r>
            <a:r>
              <a:rPr lang="en-US" sz="2400" b="1" dirty="0" smtClean="0"/>
              <a:t>1-&gt;6</a:t>
            </a:r>
            <a:r>
              <a:rPr lang="en-US" sz="2400" dirty="0" smtClean="0"/>
              <a:t>. </a:t>
            </a:r>
            <a:endParaRPr lang="en-US" sz="2400"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714" r="52096" b="62629"/>
          <a:stretch/>
        </p:blipFill>
        <p:spPr bwMode="auto">
          <a:xfrm>
            <a:off x="4572001" y="1752600"/>
            <a:ext cx="4114800" cy="20925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486400" y="3845169"/>
            <a:ext cx="2819400" cy="369332"/>
          </a:xfrm>
          <a:prstGeom prst="rect">
            <a:avLst/>
          </a:prstGeom>
          <a:noFill/>
        </p:spPr>
        <p:txBody>
          <a:bodyPr wrap="square" rtlCol="0">
            <a:spAutoFit/>
          </a:bodyPr>
          <a:lstStyle/>
          <a:p>
            <a:pPr algn="ctr"/>
            <a:r>
              <a:rPr lang="en-US" smtClean="0">
                <a:latin typeface="Times New Roman" pitchFamily="18" charset="0"/>
                <a:cs typeface="Times New Roman" pitchFamily="18" charset="0"/>
              </a:rPr>
              <a:t>Công cụ mailings</a:t>
            </a:r>
            <a:endParaRPr lang="en-US">
              <a:latin typeface="Times New Roman" pitchFamily="18" charset="0"/>
              <a:cs typeface="Times New Roman" pitchFamily="18" charset="0"/>
            </a:endParaRPr>
          </a:p>
        </p:txBody>
      </p:sp>
      <p:cxnSp>
        <p:nvCxnSpPr>
          <p:cNvPr id="8" name="Straight Arrow Connector 7"/>
          <p:cNvCxnSpPr/>
          <p:nvPr/>
        </p:nvCxnSpPr>
        <p:spPr>
          <a:xfrm flipH="1">
            <a:off x="6248400" y="3733800"/>
            <a:ext cx="838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5691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circle(in)">
                                      <p:cBhvr>
                                        <p:cTn id="14" dur="20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fade">
                                      <p:cBhvr>
                                        <p:cTn id="17" dur="500"/>
                                        <p:tgtEl>
                                          <p:spTgt spid="819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3.8.3 </a:t>
            </a:r>
            <a:r>
              <a:rPr lang="en-US" dirty="0" err="1" smtClean="0"/>
              <a:t>Tiến</a:t>
            </a:r>
            <a:r>
              <a:rPr lang="en-US" dirty="0" smtClean="0"/>
              <a:t> </a:t>
            </a:r>
            <a:r>
              <a:rPr lang="en-US" dirty="0" err="1" smtClean="0"/>
              <a:t>hành</a:t>
            </a:r>
            <a:r>
              <a:rPr lang="en-US" dirty="0" smtClean="0"/>
              <a:t> </a:t>
            </a:r>
            <a:r>
              <a:rPr lang="en-US" dirty="0" err="1" smtClean="0"/>
              <a:t>trộn</a:t>
            </a:r>
            <a:r>
              <a:rPr lang="en-US" dirty="0" smtClean="0"/>
              <a:t> </a:t>
            </a:r>
            <a:r>
              <a:rPr lang="en-US" dirty="0" err="1" smtClean="0"/>
              <a:t>thư</a:t>
            </a:r>
            <a:r>
              <a:rPr lang="en-US" dirty="0" smtClean="0"/>
              <a:t>(</a:t>
            </a:r>
            <a:r>
              <a:rPr lang="en-US" dirty="0" err="1" smtClean="0"/>
              <a:t>tt</a:t>
            </a:r>
            <a:r>
              <a:rPr lang="en-US" dirty="0" smtClean="0"/>
              <a:t>)</a:t>
            </a:r>
            <a:endParaRPr lang="en-US" dirty="0"/>
          </a:p>
        </p:txBody>
      </p:sp>
      <p:sp>
        <p:nvSpPr>
          <p:cNvPr id="3" name="Content Placeholder 2"/>
          <p:cNvSpPr>
            <a:spLocks noGrp="1"/>
          </p:cNvSpPr>
          <p:nvPr>
            <p:ph idx="1"/>
          </p:nvPr>
        </p:nvSpPr>
        <p:spPr>
          <a:xfrm>
            <a:off x="457200" y="1600200"/>
            <a:ext cx="5943600" cy="4525963"/>
          </a:xfrm>
        </p:spPr>
        <p:txBody>
          <a:bodyPr>
            <a:normAutofit lnSpcReduction="10000"/>
          </a:bodyPr>
          <a:lstStyle/>
          <a:p>
            <a:pPr>
              <a:buFont typeface="Wingdings" pitchFamily="2" charset="2"/>
              <a:buChar char="q"/>
            </a:pPr>
            <a:r>
              <a:rPr lang="en-US" sz="2600" b="1" smtClean="0"/>
              <a:t>Bước 1</a:t>
            </a:r>
            <a:r>
              <a:rPr lang="en-US" sz="2600" smtClean="0"/>
              <a:t>: Word sẽ yêu cầu bạn chọn một trong những dạng tài liệu mà bạn sẽ chọn nó làm mẫu danh sách:</a:t>
            </a:r>
          </a:p>
          <a:p>
            <a:pPr lvl="1">
              <a:buFont typeface="Courier New" pitchFamily="49" charset="0"/>
              <a:buChar char="o"/>
            </a:pPr>
            <a:r>
              <a:rPr lang="en-US" sz="2400" b="1" smtClean="0"/>
              <a:t>Letter</a:t>
            </a:r>
            <a:r>
              <a:rPr lang="en-US" sz="2400" smtClean="0"/>
              <a:t>: Văn bản dạng chữ</a:t>
            </a:r>
          </a:p>
          <a:p>
            <a:pPr lvl="1">
              <a:buFont typeface="Courier New" pitchFamily="49" charset="0"/>
              <a:buChar char="o"/>
            </a:pPr>
            <a:r>
              <a:rPr lang="en-US" sz="2400" b="1" smtClean="0"/>
              <a:t>E-mail message</a:t>
            </a:r>
            <a:r>
              <a:rPr lang="en-US" sz="2400" smtClean="0"/>
              <a:t>: Dạng thư điện tử</a:t>
            </a:r>
          </a:p>
          <a:p>
            <a:pPr lvl="1">
              <a:buFont typeface="Courier New" pitchFamily="49" charset="0"/>
              <a:buChar char="o"/>
            </a:pPr>
            <a:r>
              <a:rPr lang="en-US" sz="2400" b="1" smtClean="0"/>
              <a:t>Envelope</a:t>
            </a:r>
            <a:r>
              <a:rPr lang="en-US" sz="2400" smtClean="0"/>
              <a:t>: dạng phong bì</a:t>
            </a:r>
          </a:p>
          <a:p>
            <a:pPr lvl="1">
              <a:buFont typeface="Courier New" pitchFamily="49" charset="0"/>
              <a:buChar char="o"/>
            </a:pPr>
            <a:r>
              <a:rPr lang="en-US" sz="2400" b="1" smtClean="0"/>
              <a:t>Labels</a:t>
            </a:r>
            <a:r>
              <a:rPr lang="en-US" sz="2400" smtClean="0"/>
              <a:t>: Dạng nhãn dán</a:t>
            </a:r>
          </a:p>
          <a:p>
            <a:pPr lvl="1">
              <a:buFont typeface="Courier New" pitchFamily="49" charset="0"/>
              <a:buChar char="o"/>
            </a:pPr>
            <a:r>
              <a:rPr lang="en-US" sz="2400" b="1" smtClean="0"/>
              <a:t>Directory</a:t>
            </a:r>
            <a:r>
              <a:rPr lang="en-US" sz="2400" smtClean="0"/>
              <a:t>: Dạng danh bạ</a:t>
            </a:r>
          </a:p>
          <a:p>
            <a:pPr marL="0" indent="457200">
              <a:buNone/>
            </a:pPr>
            <a:r>
              <a:rPr lang="en-US" sz="2400" smtClean="0"/>
              <a:t>Để chọn văn bản dạng chữ ta chọn Letter và đây là dạng phổ biến nhất.</a:t>
            </a:r>
          </a:p>
          <a:p>
            <a:pPr marL="0" indent="457200">
              <a:buNone/>
            </a:pPr>
            <a:r>
              <a:rPr lang="en-US" sz="2400" smtClean="0">
                <a:sym typeface="Wingdings"/>
              </a:rPr>
              <a:t></a:t>
            </a:r>
            <a:r>
              <a:rPr lang="en-US" sz="2400">
                <a:sym typeface="Wingdings"/>
              </a:rPr>
              <a:t>N</a:t>
            </a:r>
            <a:r>
              <a:rPr lang="en-US" sz="2400" smtClean="0"/>
              <a:t>hấn </a:t>
            </a:r>
            <a:r>
              <a:rPr lang="en-US" sz="2400" b="1" smtClean="0"/>
              <a:t>Next</a:t>
            </a:r>
            <a:r>
              <a:rPr lang="en-US" sz="2400" smtClean="0"/>
              <a:t> để sang bước 2.</a:t>
            </a:r>
          </a:p>
          <a:p>
            <a:pPr lvl="2"/>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828799"/>
            <a:ext cx="1676400" cy="43332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086600" y="4419600"/>
            <a:ext cx="1143000" cy="381000"/>
          </a:xfrm>
          <a:prstGeom prst="rect">
            <a:avLst/>
          </a:prstGeom>
          <a:noFill/>
        </p:spPr>
        <p:txBody>
          <a:bodyPr wrap="square" rtlCol="0">
            <a:spAutoFit/>
          </a:bodyPr>
          <a:lstStyle/>
          <a:p>
            <a:r>
              <a:rPr lang="en-US" b="1" smtClean="0">
                <a:solidFill>
                  <a:srgbClr val="00B050"/>
                </a:solidFill>
                <a:latin typeface="Times New Roman" pitchFamily="18" charset="0"/>
                <a:cs typeface="Times New Roman" pitchFamily="18" charset="0"/>
              </a:rPr>
              <a:t>Bước 1</a:t>
            </a:r>
            <a:endParaRPr lang="en-US" b="1">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95792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22"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3">
                                            <p:txEl>
                                              <p:pRg st="1" end="1"/>
                                            </p:txEl>
                                          </p:spTgt>
                                        </p:tgtEl>
                                      </p:cBhvr>
                                    </p:animEffect>
                                  </p:childTnLst>
                                </p:cTn>
                              </p:par>
                              <p:par>
                                <p:cTn id="25" presetID="41" presetClass="entr" presetSubtype="0" fill="hold" nodeType="withEffect">
                                  <p:stCondLst>
                                    <p:cond delay="0"/>
                                  </p:stCondLst>
                                  <p:iterate type="lt">
                                    <p:tmPct val="10000"/>
                                  </p:iterate>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9"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3">
                                            <p:txEl>
                                              <p:pRg st="2" end="2"/>
                                            </p:txEl>
                                          </p:spTgt>
                                        </p:tgtEl>
                                      </p:cBhvr>
                                    </p:animEffect>
                                  </p:childTnLst>
                                </p:cTn>
                              </p:par>
                              <p:par>
                                <p:cTn id="32" presetID="41" presetClass="entr" presetSubtype="0" fill="hold" nodeType="with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par>
                                <p:cTn id="39" presetID="41" presetClass="entr" presetSubtype="0" fill="hold" nodeType="withEffect">
                                  <p:stCondLst>
                                    <p:cond delay="0"/>
                                  </p:stCondLst>
                                  <p:iterate type="lt">
                                    <p:tmPct val="10000"/>
                                  </p:iterate>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p:cTn id="41"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3"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3">
                                            <p:txEl>
                                              <p:pRg st="4" end="4"/>
                                            </p:txEl>
                                          </p:spTgt>
                                        </p:tgtEl>
                                      </p:cBhvr>
                                    </p:animEffect>
                                  </p:childTnLst>
                                </p:cTn>
                              </p:par>
                              <p:par>
                                <p:cTn id="46" presetID="41" presetClass="entr" presetSubtype="0" fill="hold" nodeType="withEffect">
                                  <p:stCondLst>
                                    <p:cond delay="0"/>
                                  </p:stCondLst>
                                  <p:iterate type="lt">
                                    <p:tmPct val="10000"/>
                                  </p:iterate>
                                  <p:childTnLst>
                                    <p:set>
                                      <p:cBhvr>
                                        <p:cTn id="47" dur="1" fill="hold">
                                          <p:stCondLst>
                                            <p:cond delay="0"/>
                                          </p:stCondLst>
                                        </p:cTn>
                                        <p:tgtEl>
                                          <p:spTgt spid="3">
                                            <p:txEl>
                                              <p:pRg st="5" end="5"/>
                                            </p:txEl>
                                          </p:spTgt>
                                        </p:tgtEl>
                                        <p:attrNameLst>
                                          <p:attrName>style.visibility</p:attrName>
                                        </p:attrNameLst>
                                      </p:cBhvr>
                                      <p:to>
                                        <p:strVal val="visible"/>
                                      </p:to>
                                    </p:set>
                                    <p:anim calcmode="lin" valueType="num">
                                      <p:cBhvr>
                                        <p:cTn id="48"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0"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3">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circle(in)">
                                      <p:cBhvr>
                                        <p:cTn id="57" dur="2000"/>
                                        <p:tgtEl>
                                          <p:spTgt spid="3">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 calcmode="lin" valueType="num">
                                      <p:cBhvr additive="base">
                                        <p:cTn id="6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3.8.3 </a:t>
            </a:r>
            <a:r>
              <a:rPr lang="en-US" dirty="0" err="1" smtClean="0"/>
              <a:t>Tiến</a:t>
            </a:r>
            <a:r>
              <a:rPr lang="en-US" dirty="0" smtClean="0"/>
              <a:t> </a:t>
            </a:r>
            <a:r>
              <a:rPr lang="en-US" dirty="0" err="1" smtClean="0"/>
              <a:t>hành</a:t>
            </a:r>
            <a:r>
              <a:rPr lang="en-US" dirty="0" smtClean="0"/>
              <a:t> </a:t>
            </a:r>
            <a:r>
              <a:rPr lang="en-US" dirty="0" err="1" smtClean="0"/>
              <a:t>trộn</a:t>
            </a:r>
            <a:r>
              <a:rPr lang="en-US" dirty="0" smtClean="0"/>
              <a:t> </a:t>
            </a:r>
            <a:r>
              <a:rPr lang="en-US" dirty="0" err="1" smtClean="0"/>
              <a:t>thư</a:t>
            </a:r>
            <a:r>
              <a:rPr lang="en-US" dirty="0" smtClean="0"/>
              <a:t>(</a:t>
            </a:r>
            <a:r>
              <a:rPr lang="en-US" dirty="0" err="1" smtClean="0"/>
              <a:t>tt</a:t>
            </a:r>
            <a:r>
              <a:rPr lang="en-US" dirty="0" smtClean="0"/>
              <a:t>)</a:t>
            </a:r>
            <a:endParaRPr lang="en-US" dirty="0"/>
          </a:p>
        </p:txBody>
      </p:sp>
      <p:sp>
        <p:nvSpPr>
          <p:cNvPr id="3" name="Content Placeholder 2"/>
          <p:cNvSpPr>
            <a:spLocks noGrp="1"/>
          </p:cNvSpPr>
          <p:nvPr>
            <p:ph idx="1"/>
          </p:nvPr>
        </p:nvSpPr>
        <p:spPr>
          <a:xfrm>
            <a:off x="457200" y="1600200"/>
            <a:ext cx="6019800" cy="4525963"/>
          </a:xfrm>
        </p:spPr>
        <p:txBody>
          <a:bodyPr>
            <a:normAutofit lnSpcReduction="10000"/>
          </a:bodyPr>
          <a:lstStyle/>
          <a:p>
            <a:pPr>
              <a:buFont typeface="Wingdings" pitchFamily="2" charset="2"/>
              <a:buChar char="q"/>
            </a:pPr>
            <a:r>
              <a:rPr lang="en-US" sz="2400" b="1" smtClean="0"/>
              <a:t>Bước 2</a:t>
            </a:r>
            <a:r>
              <a:rPr lang="en-US" sz="2400" smtClean="0"/>
              <a:t>: Hộp thoại yêu cầu bạn chọn tập tin thư mẫu từ</a:t>
            </a:r>
          </a:p>
          <a:p>
            <a:pPr lvl="1">
              <a:buFont typeface="Courier New" pitchFamily="49" charset="0"/>
              <a:buChar char="o"/>
            </a:pPr>
            <a:r>
              <a:rPr lang="en-US" sz="2400" b="1" smtClean="0"/>
              <a:t>Use the current document</a:t>
            </a:r>
            <a:r>
              <a:rPr lang="en-US" sz="2400" smtClean="0"/>
              <a:t>: Sử dụng tập tin đang mở.</a:t>
            </a:r>
          </a:p>
          <a:p>
            <a:pPr lvl="1">
              <a:buFont typeface="Courier New" pitchFamily="49" charset="0"/>
              <a:buChar char="o"/>
            </a:pPr>
            <a:r>
              <a:rPr lang="en-US" sz="2400" b="1" smtClean="0"/>
              <a:t>Start from a template</a:t>
            </a:r>
            <a:r>
              <a:rPr lang="en-US" sz="2400" smtClean="0"/>
              <a:t>: Sử dụng 1 tập tin mẫu của Word.</a:t>
            </a:r>
          </a:p>
          <a:p>
            <a:pPr lvl="1">
              <a:buFont typeface="Courier New" pitchFamily="49" charset="0"/>
              <a:buChar char="o"/>
            </a:pPr>
            <a:r>
              <a:rPr lang="en-US" sz="2400" b="1" smtClean="0"/>
              <a:t>Start from existing document</a:t>
            </a:r>
            <a:r>
              <a:rPr lang="en-US" sz="2400" smtClean="0"/>
              <a:t>: Sử dung tâp tin đã tồn tại trên đĩa của bạn.</a:t>
            </a:r>
          </a:p>
          <a:p>
            <a:pPr marL="0" indent="406400">
              <a:buNone/>
            </a:pPr>
            <a:r>
              <a:rPr lang="en-US" sz="2600" smtClean="0"/>
              <a:t>Ở bước trên ta chọn </a:t>
            </a:r>
            <a:r>
              <a:rPr lang="en-US" sz="2600" b="1" smtClean="0"/>
              <a:t>giaybao.docx</a:t>
            </a:r>
            <a:r>
              <a:rPr lang="en-US" sz="2600" smtClean="0"/>
              <a:t> như vậy ở </a:t>
            </a:r>
            <a:r>
              <a:rPr lang="en-US" sz="2600" b="1" smtClean="0"/>
              <a:t>bước 2 </a:t>
            </a:r>
            <a:r>
              <a:rPr lang="en-US" sz="2600" smtClean="0"/>
              <a:t>này ta chọn dòng đầu tiên</a:t>
            </a:r>
          </a:p>
          <a:p>
            <a:pPr marL="0" indent="457200">
              <a:buNone/>
            </a:pPr>
            <a:r>
              <a:rPr lang="en-US" sz="2400" smtClean="0">
                <a:sym typeface="Wingdings"/>
              </a:rPr>
              <a:t></a:t>
            </a:r>
            <a:r>
              <a:rPr lang="en-US" sz="2400" smtClean="0"/>
              <a:t>Nhấn Next để sang </a:t>
            </a:r>
            <a:r>
              <a:rPr lang="en-US" sz="2400" b="1" smtClean="0"/>
              <a:t>bước 3</a:t>
            </a:r>
            <a:endParaRPr lang="en-US" sz="2400" b="1"/>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00200"/>
            <a:ext cx="1905000" cy="419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086600" y="4419600"/>
            <a:ext cx="1143000" cy="381000"/>
          </a:xfrm>
          <a:prstGeom prst="rect">
            <a:avLst/>
          </a:prstGeom>
          <a:noFill/>
        </p:spPr>
        <p:txBody>
          <a:bodyPr wrap="square" rtlCol="0">
            <a:spAutoFit/>
          </a:bodyPr>
          <a:lstStyle/>
          <a:p>
            <a:r>
              <a:rPr lang="en-US" b="1" smtClean="0">
                <a:solidFill>
                  <a:srgbClr val="00B050"/>
                </a:solidFill>
                <a:latin typeface="Times New Roman" pitchFamily="18" charset="0"/>
                <a:cs typeface="Times New Roman" pitchFamily="18" charset="0"/>
              </a:rPr>
              <a:t>Bước 2</a:t>
            </a:r>
            <a:endParaRPr lang="en-US" b="1">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396608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fade">
                                      <p:cBhvr>
                                        <p:cTn id="12" dur="500"/>
                                        <p:tgtEl>
                                          <p:spTgt spid="102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22"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3">
                                            <p:txEl>
                                              <p:pRg st="1" end="1"/>
                                            </p:txEl>
                                          </p:spTgt>
                                        </p:tgtEl>
                                      </p:cBhvr>
                                    </p:animEffect>
                                  </p:childTnLst>
                                </p:cTn>
                              </p:par>
                              <p:par>
                                <p:cTn id="25" presetID="41" presetClass="entr" presetSubtype="0" fill="hold" nodeType="withEffect">
                                  <p:stCondLst>
                                    <p:cond delay="0"/>
                                  </p:stCondLst>
                                  <p:iterate type="lt">
                                    <p:tmPct val="10000"/>
                                  </p:iterate>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9"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3">
                                            <p:txEl>
                                              <p:pRg st="2" end="2"/>
                                            </p:txEl>
                                          </p:spTgt>
                                        </p:tgtEl>
                                      </p:cBhvr>
                                    </p:animEffect>
                                  </p:childTnLst>
                                </p:cTn>
                              </p:par>
                              <p:par>
                                <p:cTn id="32" presetID="41" presetClass="entr" presetSubtype="0" fill="hold" nodeType="with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circle(in)">
                                      <p:cBhvr>
                                        <p:cTn id="43" dur="20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 calcmode="lin" valueType="num">
                                      <p:cBhvr additive="base">
                                        <p:cTn id="4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3.8.3 </a:t>
            </a:r>
            <a:r>
              <a:rPr lang="en-US" dirty="0" err="1" smtClean="0"/>
              <a:t>Tiến</a:t>
            </a:r>
            <a:r>
              <a:rPr lang="en-US" dirty="0" smtClean="0"/>
              <a:t> </a:t>
            </a:r>
            <a:r>
              <a:rPr lang="en-US" dirty="0" err="1" smtClean="0"/>
              <a:t>hành</a:t>
            </a:r>
            <a:r>
              <a:rPr lang="en-US" dirty="0" smtClean="0"/>
              <a:t> </a:t>
            </a:r>
            <a:r>
              <a:rPr lang="en-US" dirty="0" err="1" smtClean="0"/>
              <a:t>trộn</a:t>
            </a:r>
            <a:r>
              <a:rPr lang="en-US" dirty="0" smtClean="0"/>
              <a:t> </a:t>
            </a:r>
            <a:r>
              <a:rPr lang="en-US" dirty="0" err="1" smtClean="0"/>
              <a:t>thư</a:t>
            </a:r>
            <a:r>
              <a:rPr lang="en-US" dirty="0" smtClean="0"/>
              <a:t>(</a:t>
            </a:r>
            <a:r>
              <a:rPr lang="en-US" dirty="0" err="1" smtClean="0"/>
              <a:t>tt</a:t>
            </a:r>
            <a:r>
              <a:rPr lang="en-US" dirty="0" smtClean="0"/>
              <a:t>)</a:t>
            </a:r>
            <a:endParaRPr lang="en-US" dirty="0"/>
          </a:p>
        </p:txBody>
      </p:sp>
      <p:sp>
        <p:nvSpPr>
          <p:cNvPr id="3" name="Content Placeholder 2"/>
          <p:cNvSpPr>
            <a:spLocks noGrp="1"/>
          </p:cNvSpPr>
          <p:nvPr>
            <p:ph idx="1"/>
          </p:nvPr>
        </p:nvSpPr>
        <p:spPr>
          <a:xfrm>
            <a:off x="457200" y="1600200"/>
            <a:ext cx="6248400" cy="4525963"/>
          </a:xfrm>
        </p:spPr>
        <p:txBody>
          <a:bodyPr>
            <a:normAutofit fontScale="85000" lnSpcReduction="20000"/>
          </a:bodyPr>
          <a:lstStyle/>
          <a:p>
            <a:pPr>
              <a:buFont typeface="Wingdings" pitchFamily="2" charset="2"/>
              <a:buChar char="q"/>
            </a:pPr>
            <a:r>
              <a:rPr lang="en-US" sz="3100" b="1" smtClean="0"/>
              <a:t>Bước 3</a:t>
            </a:r>
            <a:r>
              <a:rPr lang="en-US" sz="3100" smtClean="0"/>
              <a:t>: Chọn tệp tin chứa danh sách người nhận sẽ sử dụng (danhsach.docx)</a:t>
            </a:r>
          </a:p>
          <a:p>
            <a:pPr lvl="1">
              <a:buFont typeface="Courier New" pitchFamily="49" charset="0"/>
              <a:buChar char="o"/>
            </a:pPr>
            <a:r>
              <a:rPr lang="en-US" b="1" smtClean="0"/>
              <a:t>Use an existing list</a:t>
            </a:r>
            <a:r>
              <a:rPr lang="en-US" smtClean="0"/>
              <a:t>: Sử dụng tệp tin có sẵn trên đĩa</a:t>
            </a:r>
          </a:p>
          <a:p>
            <a:pPr lvl="1">
              <a:buFont typeface="Courier New" pitchFamily="49" charset="0"/>
              <a:buChar char="o"/>
            </a:pPr>
            <a:r>
              <a:rPr lang="en-US" b="1" smtClean="0"/>
              <a:t>Select from Outlook contacts</a:t>
            </a:r>
            <a:r>
              <a:rPr lang="en-US" smtClean="0"/>
              <a:t>: danh sách từ danh bạ Outlook.</a:t>
            </a:r>
          </a:p>
          <a:p>
            <a:pPr lvl="1">
              <a:buFont typeface="Courier New" pitchFamily="49" charset="0"/>
              <a:buChar char="o"/>
            </a:pPr>
            <a:r>
              <a:rPr lang="en-US" b="1" smtClean="0"/>
              <a:t>Type a new list</a:t>
            </a:r>
            <a:r>
              <a:rPr lang="en-US" smtClean="0"/>
              <a:t>: Tạo mới</a:t>
            </a:r>
          </a:p>
          <a:p>
            <a:pPr marL="0" indent="342900">
              <a:buNone/>
            </a:pPr>
            <a:r>
              <a:rPr lang="en-US" sz="2800" smtClean="0"/>
              <a:t>Vì ta đã tạo danh sách sẵn là </a:t>
            </a:r>
            <a:r>
              <a:rPr lang="en-US" sz="2800" b="1" smtClean="0"/>
              <a:t>danhsach.docx</a:t>
            </a:r>
            <a:r>
              <a:rPr lang="en-US" sz="2800" smtClean="0"/>
              <a:t> lên bước này ta chọn Use an existing list -&gt; </a:t>
            </a:r>
            <a:r>
              <a:rPr lang="en-US" sz="2800" b="1" smtClean="0"/>
              <a:t>Brower</a:t>
            </a:r>
            <a:r>
              <a:rPr lang="en-US" sz="2800" smtClean="0"/>
              <a:t> để mở danh sách ra</a:t>
            </a:r>
          </a:p>
          <a:p>
            <a:pPr lvl="1">
              <a:buFont typeface="Courier New" pitchFamily="49" charset="0"/>
              <a:buChar char="o"/>
            </a:pPr>
            <a:r>
              <a:rPr lang="en-US" smtClean="0"/>
              <a:t>Nếu đúng danh sách nhấn Ok để tiếp tục</a:t>
            </a:r>
          </a:p>
          <a:p>
            <a:pPr marL="457200" lvl="1" indent="0">
              <a:buNone/>
            </a:pPr>
            <a:r>
              <a:rPr lang="en-US" smtClean="0">
                <a:sym typeface="Wingdings"/>
              </a:rPr>
              <a:t> </a:t>
            </a:r>
            <a:r>
              <a:rPr lang="en-US" smtClean="0"/>
              <a:t>Nhấn </a:t>
            </a:r>
            <a:r>
              <a:rPr lang="en-US" b="1" smtClean="0"/>
              <a:t>Next </a:t>
            </a:r>
            <a:r>
              <a:rPr lang="en-US" smtClean="0"/>
              <a:t>để sang </a:t>
            </a:r>
            <a:r>
              <a:rPr lang="en-US" b="1" smtClean="0"/>
              <a:t>bước 4</a:t>
            </a:r>
            <a:endParaRPr lang="en-US" b="1"/>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1600200"/>
            <a:ext cx="178689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086600" y="4419600"/>
            <a:ext cx="1143000" cy="381000"/>
          </a:xfrm>
          <a:prstGeom prst="rect">
            <a:avLst/>
          </a:prstGeom>
          <a:noFill/>
        </p:spPr>
        <p:txBody>
          <a:bodyPr wrap="square" rtlCol="0">
            <a:spAutoFit/>
          </a:bodyPr>
          <a:lstStyle/>
          <a:p>
            <a:r>
              <a:rPr lang="en-US" b="1" smtClean="0">
                <a:solidFill>
                  <a:srgbClr val="00B050"/>
                </a:solidFill>
                <a:latin typeface="Times New Roman" pitchFamily="18" charset="0"/>
                <a:cs typeface="Times New Roman" pitchFamily="18" charset="0"/>
              </a:rPr>
              <a:t>Bước 3</a:t>
            </a:r>
            <a:endParaRPr lang="en-US" b="1">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139138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fade">
                                      <p:cBhvr>
                                        <p:cTn id="12" dur="500"/>
                                        <p:tgtEl>
                                          <p:spTgt spid="112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22"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3">
                                            <p:txEl>
                                              <p:pRg st="1" end="1"/>
                                            </p:txEl>
                                          </p:spTgt>
                                        </p:tgtEl>
                                      </p:cBhvr>
                                    </p:animEffect>
                                  </p:childTnLst>
                                </p:cTn>
                              </p:par>
                              <p:par>
                                <p:cTn id="25" presetID="41" presetClass="entr" presetSubtype="0" fill="hold" nodeType="withEffect">
                                  <p:stCondLst>
                                    <p:cond delay="0"/>
                                  </p:stCondLst>
                                  <p:iterate type="lt">
                                    <p:tmPct val="10000"/>
                                  </p:iterate>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9"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3">
                                            <p:txEl>
                                              <p:pRg st="2" end="2"/>
                                            </p:txEl>
                                          </p:spTgt>
                                        </p:tgtEl>
                                      </p:cBhvr>
                                    </p:animEffect>
                                  </p:childTnLst>
                                </p:cTn>
                              </p:par>
                              <p:par>
                                <p:cTn id="32" presetID="41" presetClass="entr" presetSubtype="0" fill="hold" nodeType="with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circle(in)">
                                      <p:cBhvr>
                                        <p:cTn id="43" dur="20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3.8.3 </a:t>
            </a:r>
            <a:r>
              <a:rPr lang="en-US" dirty="0" err="1" smtClean="0"/>
              <a:t>Tiến</a:t>
            </a:r>
            <a:r>
              <a:rPr lang="en-US" dirty="0" smtClean="0"/>
              <a:t> </a:t>
            </a:r>
            <a:r>
              <a:rPr lang="en-US" dirty="0" err="1" smtClean="0"/>
              <a:t>hành</a:t>
            </a:r>
            <a:r>
              <a:rPr lang="en-US" dirty="0" smtClean="0"/>
              <a:t> </a:t>
            </a:r>
            <a:r>
              <a:rPr lang="en-US" dirty="0" err="1" smtClean="0"/>
              <a:t>trộn</a:t>
            </a:r>
            <a:r>
              <a:rPr lang="en-US" dirty="0" smtClean="0"/>
              <a:t> </a:t>
            </a:r>
            <a:r>
              <a:rPr lang="en-US" dirty="0" err="1" smtClean="0"/>
              <a:t>thư</a:t>
            </a:r>
            <a:r>
              <a:rPr lang="en-US" dirty="0" smtClean="0"/>
              <a:t>(</a:t>
            </a:r>
            <a:r>
              <a:rPr lang="en-US" dirty="0" err="1" smtClean="0"/>
              <a:t>tt</a:t>
            </a:r>
            <a:r>
              <a:rPr lang="en-US" dirty="0" smtClean="0"/>
              <a:t>)</a:t>
            </a:r>
            <a:endParaRPr lang="en-US" dirty="0"/>
          </a:p>
        </p:txBody>
      </p:sp>
      <p:sp>
        <p:nvSpPr>
          <p:cNvPr id="3" name="Content Placeholder 2"/>
          <p:cNvSpPr>
            <a:spLocks noGrp="1"/>
          </p:cNvSpPr>
          <p:nvPr>
            <p:ph idx="1"/>
          </p:nvPr>
        </p:nvSpPr>
        <p:spPr>
          <a:xfrm>
            <a:off x="457200" y="1600200"/>
            <a:ext cx="5503985" cy="4525963"/>
          </a:xfrm>
        </p:spPr>
        <p:txBody>
          <a:bodyPr/>
          <a:lstStyle/>
          <a:p>
            <a:pPr>
              <a:buFont typeface="Wingdings" pitchFamily="2" charset="2"/>
              <a:buChar char="q"/>
            </a:pPr>
            <a:r>
              <a:rPr lang="en-US" sz="2400" b="1" smtClean="0"/>
              <a:t>Bước 4</a:t>
            </a:r>
            <a:r>
              <a:rPr lang="en-US" sz="2400" smtClean="0"/>
              <a:t>: Chèn một số mục người nhận lên tệp tin thư của bạn</a:t>
            </a:r>
          </a:p>
          <a:p>
            <a:pPr lvl="1">
              <a:buFont typeface="Courier New" pitchFamily="49" charset="0"/>
              <a:buChar char="o"/>
            </a:pPr>
            <a:r>
              <a:rPr lang="en-US" sz="2400" smtClean="0"/>
              <a:t>Đặt con trỏ chuột vào vị trí cần chèn trên văn bản </a:t>
            </a:r>
            <a:r>
              <a:rPr lang="en-US" sz="2400" b="1" smtClean="0"/>
              <a:t>giấy báo </a:t>
            </a:r>
            <a:r>
              <a:rPr lang="en-US" sz="2400" smtClean="0"/>
              <a:t>-&gt; Chọn </a:t>
            </a:r>
            <a:r>
              <a:rPr lang="en-US" sz="2400" b="1" smtClean="0"/>
              <a:t>More items</a:t>
            </a:r>
            <a:r>
              <a:rPr lang="en-US" sz="2400" smtClean="0"/>
              <a:t> -&gt; chọn tiều đề cột cần chèn sau đó nhấn </a:t>
            </a:r>
            <a:r>
              <a:rPr lang="en-US" sz="2400" b="1" smtClean="0"/>
              <a:t>Insert -&gt; Close</a:t>
            </a:r>
            <a:r>
              <a:rPr lang="en-US" sz="2400" smtClean="0"/>
              <a:t>.</a:t>
            </a:r>
            <a:endParaRPr lang="en-US" sz="2400" b="1" smtClean="0"/>
          </a:p>
          <a:p>
            <a:pPr lvl="1">
              <a:buFont typeface="Courier New" pitchFamily="49" charset="0"/>
              <a:buChar char="o"/>
            </a:pPr>
            <a:r>
              <a:rPr lang="en-US" sz="2400" smtClean="0"/>
              <a:t>Làm tương tự với các vị trí còn lại đến khi hết vị trí</a:t>
            </a:r>
          </a:p>
          <a:p>
            <a:pPr marL="457200" lvl="1" indent="0">
              <a:buNone/>
            </a:pPr>
            <a:r>
              <a:rPr lang="en-US" sz="2400" smtClean="0">
                <a:sym typeface="Wingdings"/>
              </a:rPr>
              <a:t></a:t>
            </a:r>
            <a:r>
              <a:rPr lang="en-US" sz="2400" smtClean="0"/>
              <a:t>Nhấn Next để sang bước 5</a:t>
            </a:r>
            <a:endParaRPr lang="en-US" sz="240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062" t="18246" b="7157"/>
          <a:stretch/>
        </p:blipFill>
        <p:spPr bwMode="auto">
          <a:xfrm>
            <a:off x="5937320" y="2209800"/>
            <a:ext cx="2818678"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634235" y="4419600"/>
            <a:ext cx="1143000" cy="381000"/>
          </a:xfrm>
          <a:prstGeom prst="rect">
            <a:avLst/>
          </a:prstGeom>
          <a:noFill/>
        </p:spPr>
        <p:txBody>
          <a:bodyPr wrap="square" rtlCol="0">
            <a:spAutoFit/>
          </a:bodyPr>
          <a:lstStyle/>
          <a:p>
            <a:r>
              <a:rPr lang="en-US" b="1" smtClean="0">
                <a:solidFill>
                  <a:srgbClr val="00B050"/>
                </a:solidFill>
                <a:latin typeface="Times New Roman" pitchFamily="18" charset="0"/>
                <a:cs typeface="Times New Roman" pitchFamily="18" charset="0"/>
              </a:rPr>
              <a:t>Bước4</a:t>
            </a:r>
            <a:endParaRPr lang="en-US" b="1">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25967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fade">
                                      <p:cBhvr>
                                        <p:cTn id="12" dur="500"/>
                                        <p:tgtEl>
                                          <p:spTgt spid="1229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circle(in)">
                                      <p:cBhvr>
                                        <p:cTn id="20" dur="2000"/>
                                        <p:tgtEl>
                                          <p:spTgt spid="3">
                                            <p:txEl>
                                              <p:pRg st="1" end="1"/>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circle(in)">
                                      <p:cBhvr>
                                        <p:cTn id="23" dur="2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3.8.3 </a:t>
            </a:r>
            <a:r>
              <a:rPr lang="en-US" dirty="0" err="1" smtClean="0"/>
              <a:t>Tiến</a:t>
            </a:r>
            <a:r>
              <a:rPr lang="en-US" dirty="0" smtClean="0"/>
              <a:t> </a:t>
            </a:r>
            <a:r>
              <a:rPr lang="en-US" dirty="0" err="1" smtClean="0"/>
              <a:t>hành</a:t>
            </a:r>
            <a:r>
              <a:rPr lang="en-US" dirty="0" smtClean="0"/>
              <a:t> </a:t>
            </a:r>
            <a:r>
              <a:rPr lang="en-US" dirty="0" err="1" smtClean="0"/>
              <a:t>trộn</a:t>
            </a:r>
            <a:r>
              <a:rPr lang="en-US" dirty="0" smtClean="0"/>
              <a:t> </a:t>
            </a:r>
            <a:r>
              <a:rPr lang="en-US" dirty="0" err="1" smtClean="0"/>
              <a:t>thư</a:t>
            </a:r>
            <a:r>
              <a:rPr lang="en-US" dirty="0" smtClean="0"/>
              <a:t>(</a:t>
            </a:r>
            <a:r>
              <a:rPr lang="en-US" dirty="0" err="1" smtClean="0"/>
              <a:t>tt</a:t>
            </a:r>
            <a:r>
              <a:rPr lang="en-US" dirty="0" smtClean="0"/>
              <a:t>)</a:t>
            </a:r>
            <a:endParaRPr lang="en-US" dirty="0"/>
          </a:p>
        </p:txBody>
      </p:sp>
      <p:sp>
        <p:nvSpPr>
          <p:cNvPr id="3" name="Content Placeholder 2"/>
          <p:cNvSpPr>
            <a:spLocks noGrp="1"/>
          </p:cNvSpPr>
          <p:nvPr>
            <p:ph idx="1"/>
          </p:nvPr>
        </p:nvSpPr>
        <p:spPr>
          <a:xfrm>
            <a:off x="457200" y="1600200"/>
            <a:ext cx="5181600" cy="4525963"/>
          </a:xfrm>
        </p:spPr>
        <p:txBody>
          <a:bodyPr/>
          <a:lstStyle/>
          <a:p>
            <a:pPr>
              <a:buFont typeface="Wingdings" pitchFamily="2" charset="2"/>
              <a:buChar char="q"/>
            </a:pPr>
            <a:r>
              <a:rPr lang="en-US" sz="2400" b="1" smtClean="0"/>
              <a:t>Bước 5</a:t>
            </a:r>
            <a:r>
              <a:rPr lang="en-US" sz="2400" smtClean="0"/>
              <a:t>: Là bước xem trước kết quả</a:t>
            </a:r>
          </a:p>
          <a:p>
            <a:pPr lvl="1">
              <a:buFont typeface="Courier New" pitchFamily="49" charset="0"/>
              <a:buChar char="o"/>
            </a:pPr>
            <a:r>
              <a:rPr lang="en-US" sz="2400" smtClean="0"/>
              <a:t>Bạn nhấn vào các mũi tên </a:t>
            </a:r>
            <a:r>
              <a:rPr lang="en-US" sz="2400" b="1" smtClean="0"/>
              <a:t>&lt;&lt;</a:t>
            </a:r>
            <a:r>
              <a:rPr lang="en-US" sz="2400" smtClean="0"/>
              <a:t> hoặc </a:t>
            </a:r>
            <a:r>
              <a:rPr lang="en-US" sz="2400" b="1" smtClean="0"/>
              <a:t>&gt;&gt; </a:t>
            </a:r>
            <a:r>
              <a:rPr lang="en-US" sz="2400" smtClean="0"/>
              <a:t>để xem các kết quả đạt được.</a:t>
            </a:r>
          </a:p>
          <a:p>
            <a:pPr lvl="1">
              <a:buFont typeface="Courier New" pitchFamily="49" charset="0"/>
              <a:buChar char="o"/>
            </a:pPr>
            <a:r>
              <a:rPr lang="en-US" sz="2400" smtClean="0"/>
              <a:t>Nếu sai sót có thể nhấn </a:t>
            </a:r>
            <a:r>
              <a:rPr lang="en-US" sz="2400" b="1" smtClean="0"/>
              <a:t>Previous</a:t>
            </a:r>
            <a:r>
              <a:rPr lang="en-US" sz="2400" smtClean="0"/>
              <a:t> để quay lại các bước trước để chỉnh sửa</a:t>
            </a:r>
          </a:p>
          <a:p>
            <a:pPr marL="457200" lvl="1" indent="0">
              <a:buNone/>
            </a:pPr>
            <a:r>
              <a:rPr lang="en-US" sz="2400" smtClean="0">
                <a:sym typeface="Wingdings"/>
              </a:rPr>
              <a:t></a:t>
            </a:r>
            <a:r>
              <a:rPr lang="en-US" sz="2400" smtClean="0"/>
              <a:t>Nhấn </a:t>
            </a:r>
            <a:r>
              <a:rPr lang="en-US" sz="2400" b="1" smtClean="0"/>
              <a:t>Next </a:t>
            </a:r>
            <a:r>
              <a:rPr lang="en-US" sz="2400" smtClean="0"/>
              <a:t>để sang bước 6</a:t>
            </a:r>
            <a:endParaRPr lang="en-US" sz="2400" b="1" smtClean="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76400"/>
            <a:ext cx="185737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086600" y="4419600"/>
            <a:ext cx="1143000" cy="381000"/>
          </a:xfrm>
          <a:prstGeom prst="rect">
            <a:avLst/>
          </a:prstGeom>
          <a:noFill/>
        </p:spPr>
        <p:txBody>
          <a:bodyPr wrap="square" rtlCol="0">
            <a:spAutoFit/>
          </a:bodyPr>
          <a:lstStyle/>
          <a:p>
            <a:r>
              <a:rPr lang="en-US" b="1" smtClean="0">
                <a:solidFill>
                  <a:srgbClr val="00B050"/>
                </a:solidFill>
                <a:latin typeface="Times New Roman" pitchFamily="18" charset="0"/>
                <a:cs typeface="Times New Roman" pitchFamily="18" charset="0"/>
              </a:rPr>
              <a:t>Bước 5</a:t>
            </a:r>
            <a:endParaRPr lang="en-US" b="1">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237281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3.8.3 </a:t>
            </a:r>
            <a:r>
              <a:rPr lang="en-US" dirty="0" err="1" smtClean="0"/>
              <a:t>Tiến</a:t>
            </a:r>
            <a:r>
              <a:rPr lang="en-US" dirty="0" smtClean="0"/>
              <a:t> </a:t>
            </a:r>
            <a:r>
              <a:rPr lang="en-US" dirty="0" err="1" smtClean="0"/>
              <a:t>hành</a:t>
            </a:r>
            <a:r>
              <a:rPr lang="en-US" dirty="0" smtClean="0"/>
              <a:t> </a:t>
            </a:r>
            <a:r>
              <a:rPr lang="en-US" dirty="0" err="1" smtClean="0"/>
              <a:t>trộn</a:t>
            </a:r>
            <a:r>
              <a:rPr lang="en-US" dirty="0" smtClean="0"/>
              <a:t> </a:t>
            </a:r>
            <a:r>
              <a:rPr lang="en-US" dirty="0" err="1" smtClean="0"/>
              <a:t>thư</a:t>
            </a:r>
            <a:r>
              <a:rPr lang="en-US" dirty="0" smtClean="0"/>
              <a:t>(</a:t>
            </a:r>
            <a:r>
              <a:rPr lang="en-US" dirty="0" err="1" smtClean="0"/>
              <a:t>tt</a:t>
            </a:r>
            <a:r>
              <a:rPr lang="en-US" dirty="0" smtClean="0"/>
              <a:t>)</a:t>
            </a:r>
            <a:endParaRPr lang="en-US" dirty="0"/>
          </a:p>
        </p:txBody>
      </p:sp>
      <p:sp>
        <p:nvSpPr>
          <p:cNvPr id="3" name="Content Placeholder 2"/>
          <p:cNvSpPr>
            <a:spLocks noGrp="1"/>
          </p:cNvSpPr>
          <p:nvPr>
            <p:ph idx="1"/>
          </p:nvPr>
        </p:nvSpPr>
        <p:spPr>
          <a:xfrm>
            <a:off x="457200" y="1600200"/>
            <a:ext cx="5791200" cy="4525963"/>
          </a:xfrm>
        </p:spPr>
        <p:txBody>
          <a:bodyPr/>
          <a:lstStyle/>
          <a:p>
            <a:pPr>
              <a:buFont typeface="Wingdings" pitchFamily="2" charset="2"/>
              <a:buChar char="q"/>
            </a:pPr>
            <a:r>
              <a:rPr lang="en-US" sz="2400" b="1" smtClean="0"/>
              <a:t>Bước 6</a:t>
            </a:r>
            <a:r>
              <a:rPr lang="en-US" sz="2400" smtClean="0"/>
              <a:t>: Hoàn thành và in ấn</a:t>
            </a:r>
          </a:p>
          <a:p>
            <a:pPr marL="457200" lvl="1" indent="0">
              <a:buNone/>
            </a:pPr>
            <a:r>
              <a:rPr lang="en-US" sz="2400" smtClean="0"/>
              <a:t>Đây là bước cuối cùng của thao tác chộn để hoàn thiện ta chọn:</a:t>
            </a:r>
          </a:p>
          <a:p>
            <a:pPr lvl="1">
              <a:buFont typeface="Courier New" pitchFamily="49" charset="0"/>
              <a:buChar char="o"/>
            </a:pPr>
            <a:r>
              <a:rPr lang="en-US" sz="2400" b="1" smtClean="0"/>
              <a:t>Print</a:t>
            </a:r>
            <a:r>
              <a:rPr lang="en-US" sz="2400" smtClean="0"/>
              <a:t>: để in trưc tiếp ra máy in</a:t>
            </a:r>
          </a:p>
          <a:p>
            <a:pPr lvl="1">
              <a:buFont typeface="Courier New" pitchFamily="49" charset="0"/>
              <a:buChar char="o"/>
            </a:pPr>
            <a:r>
              <a:rPr lang="en-US" sz="2400" b="1" smtClean="0"/>
              <a:t>Edit individual letters</a:t>
            </a:r>
            <a:r>
              <a:rPr lang="en-US" sz="2400" smtClean="0"/>
              <a:t>: để đưa những văn bản đạt được ra 1 file chung</a:t>
            </a:r>
            <a:endParaRPr lang="en-US" sz="240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752598"/>
            <a:ext cx="2372783" cy="35712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774391" y="4851400"/>
            <a:ext cx="1143000" cy="381000"/>
          </a:xfrm>
          <a:prstGeom prst="rect">
            <a:avLst/>
          </a:prstGeom>
          <a:noFill/>
        </p:spPr>
        <p:txBody>
          <a:bodyPr wrap="square" rtlCol="0">
            <a:spAutoFit/>
          </a:bodyPr>
          <a:lstStyle/>
          <a:p>
            <a:r>
              <a:rPr lang="en-US" b="1" smtClean="0">
                <a:solidFill>
                  <a:srgbClr val="00B050"/>
                </a:solidFill>
                <a:latin typeface="Times New Roman" pitchFamily="18" charset="0"/>
                <a:cs typeface="Times New Roman" pitchFamily="18" charset="0"/>
              </a:rPr>
              <a:t>Bước 6</a:t>
            </a:r>
            <a:endParaRPr lang="en-US" b="1">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98461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err="1" smtClean="0"/>
              <a:t>Bảng</a:t>
            </a:r>
            <a:r>
              <a:rPr lang="en-US" dirty="0" smtClean="0"/>
              <a:t> </a:t>
            </a:r>
            <a:r>
              <a:rPr lang="en-US" dirty="0" err="1" smtClean="0"/>
              <a:t>biểu</a:t>
            </a:r>
            <a:r>
              <a:rPr lang="en-US" dirty="0" smtClean="0"/>
              <a:t> (Table)</a:t>
            </a:r>
            <a:endParaRPr lang="en-US" dirty="0"/>
          </a:p>
        </p:txBody>
      </p:sp>
      <p:sp>
        <p:nvSpPr>
          <p:cNvPr id="3" name="Content Placeholder 2"/>
          <p:cNvSpPr>
            <a:spLocks noGrp="1"/>
          </p:cNvSpPr>
          <p:nvPr>
            <p:ph idx="1"/>
          </p:nvPr>
        </p:nvSpPr>
        <p:spPr/>
        <p:txBody>
          <a:bodyPr>
            <a:normAutofit/>
          </a:bodyPr>
          <a:lstStyle/>
          <a:p>
            <a:pPr>
              <a:buFont typeface="Courier New" pitchFamily="49" charset="0"/>
              <a:buChar char="o"/>
            </a:pPr>
            <a:r>
              <a:rPr lang="en-US" sz="2800" smtClean="0"/>
              <a:t>Tạo bảng</a:t>
            </a:r>
          </a:p>
          <a:p>
            <a:pPr>
              <a:buFont typeface="Courier New" pitchFamily="49" charset="0"/>
              <a:buChar char="o"/>
            </a:pPr>
            <a:r>
              <a:rPr lang="en-US" sz="2800" smtClean="0"/>
              <a:t>Hiệu chỉnh bảng</a:t>
            </a:r>
          </a:p>
          <a:p>
            <a:pPr>
              <a:buFont typeface="Courier New" pitchFamily="49" charset="0"/>
              <a:buChar char="o"/>
            </a:pPr>
            <a:endParaRPr lang="en-US" sz="2800" smtClean="0"/>
          </a:p>
          <a:p>
            <a:pPr>
              <a:buFont typeface="Courier New" pitchFamily="49" charset="0"/>
              <a:buChar char="o"/>
            </a:pPr>
            <a:endParaRPr lang="en-US" sz="2800" smtClean="0"/>
          </a:p>
          <a:p>
            <a:pPr marL="0" indent="406400">
              <a:buNone/>
            </a:pPr>
            <a:endParaRPr lang="en-US" sz="2800"/>
          </a:p>
        </p:txBody>
      </p:sp>
    </p:spTree>
    <p:extLst>
      <p:ext uri="{BB962C8B-B14F-4D97-AF65-F5344CB8AC3E}">
        <p14:creationId xmlns:p14="http://schemas.microsoft.com/office/powerpoint/2010/main" val="79934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4.1 </a:t>
            </a:r>
            <a:r>
              <a:rPr lang="en-US" dirty="0" err="1"/>
              <a:t>Tạo</a:t>
            </a:r>
            <a:r>
              <a:rPr lang="en-US" dirty="0"/>
              <a:t> </a:t>
            </a:r>
            <a:r>
              <a:rPr lang="en-US" dirty="0" err="1" smtClean="0"/>
              <a:t>bảng</a:t>
            </a:r>
            <a:endParaRPr lang="en-US" dirty="0"/>
          </a:p>
        </p:txBody>
      </p:sp>
      <p:sp>
        <p:nvSpPr>
          <p:cNvPr id="3" name="Content Placeholder 2"/>
          <p:cNvSpPr>
            <a:spLocks noGrp="1"/>
          </p:cNvSpPr>
          <p:nvPr>
            <p:ph idx="1"/>
          </p:nvPr>
        </p:nvSpPr>
        <p:spPr/>
        <p:txBody>
          <a:bodyPr>
            <a:normAutofit/>
          </a:bodyPr>
          <a:lstStyle/>
          <a:p>
            <a:pPr marL="0" indent="0">
              <a:buNone/>
            </a:pPr>
            <a:r>
              <a:rPr lang="en-US" smtClean="0"/>
              <a:t>Đặt con trỏ soạn thảo vào vị trí cần tạo bảng, thực hiện 1 trong các cách sau:</a:t>
            </a:r>
          </a:p>
          <a:p>
            <a:pPr lvl="1">
              <a:buFont typeface="Wingdings" pitchFamily="2" charset="2"/>
              <a:buChar char="q"/>
            </a:pPr>
            <a:r>
              <a:rPr lang="en-US" sz="2400" smtClean="0"/>
              <a:t>C1: Vào </a:t>
            </a:r>
            <a:r>
              <a:rPr lang="en-US" sz="2400" b="1" smtClean="0"/>
              <a:t>Insert </a:t>
            </a:r>
            <a:r>
              <a:rPr lang="en-US" sz="2400" smtClean="0"/>
              <a:t>-&gt; </a:t>
            </a:r>
            <a:r>
              <a:rPr lang="en-US" sz="2400" b="1" smtClean="0"/>
              <a:t>Table</a:t>
            </a:r>
            <a:r>
              <a:rPr lang="en-US" sz="2400" smtClean="0"/>
              <a:t> sau đó ta rê chuột chọn số cột + hàng cần thiết rồi kích chuột ta sẽ được bảng cần tạo</a:t>
            </a:r>
          </a:p>
          <a:p>
            <a:pPr lvl="1">
              <a:buFont typeface="Wingdings" pitchFamily="2" charset="2"/>
              <a:buChar char="q"/>
            </a:pPr>
            <a:r>
              <a:rPr lang="en-US" sz="2400" smtClean="0"/>
              <a:t>C2: </a:t>
            </a:r>
            <a:r>
              <a:rPr lang="en-US" sz="2400" b="1" smtClean="0"/>
              <a:t>Insert </a:t>
            </a:r>
            <a:r>
              <a:rPr lang="en-US" sz="2400" smtClean="0"/>
              <a:t>-&gt; </a:t>
            </a:r>
            <a:r>
              <a:rPr lang="en-US" sz="2400" b="1" smtClean="0"/>
              <a:t>Table</a:t>
            </a:r>
            <a:r>
              <a:rPr lang="en-US" sz="2400" smtClean="0"/>
              <a:t> -&gt; </a:t>
            </a:r>
            <a:r>
              <a:rPr lang="en-US" sz="2400" b="1" smtClean="0"/>
              <a:t>Insert table</a:t>
            </a:r>
            <a:r>
              <a:rPr lang="en-US" sz="2400" smtClean="0"/>
              <a:t>:</a:t>
            </a:r>
          </a:p>
          <a:p>
            <a:pPr lvl="2">
              <a:buFont typeface="Courier New" pitchFamily="49" charset="0"/>
              <a:buChar char="o"/>
            </a:pPr>
            <a:r>
              <a:rPr lang="en-US" sz="2000" smtClean="0"/>
              <a:t>Number of columns: số cột</a:t>
            </a:r>
          </a:p>
          <a:p>
            <a:pPr lvl="2">
              <a:buFont typeface="Courier New" pitchFamily="49" charset="0"/>
              <a:buChar char="o"/>
            </a:pPr>
            <a:r>
              <a:rPr lang="en-US" sz="2000" smtClean="0"/>
              <a:t>Number of rows: số hàng</a:t>
            </a:r>
          </a:p>
          <a:p>
            <a:pPr lvl="1">
              <a:buFont typeface="Wingdings" pitchFamily="2" charset="2"/>
              <a:buChar char="q"/>
            </a:pPr>
            <a:r>
              <a:rPr lang="en-US" smtClean="0"/>
              <a:t>C3: </a:t>
            </a:r>
            <a:r>
              <a:rPr lang="en-US"/>
              <a:t>: </a:t>
            </a:r>
            <a:r>
              <a:rPr lang="en-US" b="1"/>
              <a:t>Insert </a:t>
            </a:r>
            <a:r>
              <a:rPr lang="en-US"/>
              <a:t>-&gt; </a:t>
            </a:r>
            <a:r>
              <a:rPr lang="en-US" b="1"/>
              <a:t>Table</a:t>
            </a:r>
            <a:r>
              <a:rPr lang="en-US"/>
              <a:t> </a:t>
            </a:r>
            <a:endParaRPr lang="en-US" smtClean="0"/>
          </a:p>
          <a:p>
            <a:pPr marL="457200" lvl="1" indent="0">
              <a:buNone/>
            </a:pPr>
            <a:r>
              <a:rPr lang="en-US" smtClean="0"/>
              <a:t>-&gt; </a:t>
            </a:r>
            <a:r>
              <a:rPr lang="en-US" b="1" smtClean="0"/>
              <a:t>Draw table</a:t>
            </a:r>
            <a:r>
              <a:rPr lang="en-US" smtClean="0"/>
              <a:t>: vẽ bảng		</a:t>
            </a:r>
          </a:p>
          <a:p>
            <a:pPr lvl="2">
              <a:buFont typeface="Courier New" pitchFamily="49" charset="0"/>
              <a:buChar char="o"/>
            </a:pPr>
            <a:endParaRPr lang="en-US" sz="200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429000"/>
            <a:ext cx="2257425"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09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2000"/>
                                        <p:tgtEl>
                                          <p:spTgt spid="3">
                                            <p:txEl>
                                              <p:pRg st="2" end="2"/>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par>
                                <p:cTn id="23" presetID="21" presetClass="entr" presetSubtype="1"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heel(1)">
                                      <p:cBhvr>
                                        <p:cTn id="25" dur="2000"/>
                                        <p:tgtEl>
                                          <p:spTgt spid="3">
                                            <p:txEl>
                                              <p:pRg st="4" end="4"/>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heel(1)">
                                      <p:cBhvr>
                                        <p:cTn id="28" dur="2000"/>
                                        <p:tgtEl>
                                          <p:spTgt spid="3">
                                            <p:txEl>
                                              <p:pRg st="5" end="5"/>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heel(1)">
                                      <p:cBhvr>
                                        <p:cTn id="31" dur="20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fade">
                                      <p:cBhvr>
                                        <p:cTn id="3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4.2 </a:t>
            </a:r>
            <a:r>
              <a:rPr lang="en-US" dirty="0" err="1" smtClean="0"/>
              <a:t>Hiệu</a:t>
            </a:r>
            <a:r>
              <a:rPr lang="en-US" dirty="0" smtClean="0"/>
              <a:t> </a:t>
            </a:r>
            <a:r>
              <a:rPr lang="en-US" dirty="0" err="1" smtClean="0"/>
              <a:t>chỉnh</a:t>
            </a:r>
            <a:r>
              <a:rPr lang="en-US" dirty="0" smtClean="0"/>
              <a:t> </a:t>
            </a:r>
            <a:r>
              <a:rPr lang="en-US" dirty="0" err="1" smtClean="0"/>
              <a:t>bảng</a:t>
            </a:r>
            <a:endParaRPr lang="en-US" dirty="0"/>
          </a:p>
        </p:txBody>
      </p:sp>
      <p:sp>
        <p:nvSpPr>
          <p:cNvPr id="3" name="Content Placeholder 2"/>
          <p:cNvSpPr>
            <a:spLocks noGrp="1"/>
          </p:cNvSpPr>
          <p:nvPr>
            <p:ph idx="1"/>
          </p:nvPr>
        </p:nvSpPr>
        <p:spPr/>
        <p:txBody>
          <a:bodyPr/>
          <a:lstStyle/>
          <a:p>
            <a:pPr marL="0" indent="0">
              <a:buNone/>
            </a:pPr>
            <a:r>
              <a:rPr lang="en-US" sz="2800" b="1" dirty="0" err="1" smtClean="0"/>
              <a:t>Hiệu</a:t>
            </a:r>
            <a:r>
              <a:rPr lang="en-US" sz="2800" b="1" dirty="0" smtClean="0"/>
              <a:t> </a:t>
            </a:r>
            <a:r>
              <a:rPr lang="en-US" sz="2800" b="1" dirty="0" err="1" smtClean="0"/>
              <a:t>chỉnh</a:t>
            </a:r>
            <a:r>
              <a:rPr lang="en-US" sz="2800" b="1" dirty="0" smtClean="0"/>
              <a:t> </a:t>
            </a:r>
            <a:r>
              <a:rPr lang="en-US" sz="2800" b="1" dirty="0" err="1" smtClean="0"/>
              <a:t>màu</a:t>
            </a:r>
            <a:r>
              <a:rPr lang="en-US" sz="2800" b="1" dirty="0" smtClean="0"/>
              <a:t> ô </a:t>
            </a:r>
            <a:r>
              <a:rPr lang="en-US" sz="2800" b="1" dirty="0" err="1" smtClean="0"/>
              <a:t>và</a:t>
            </a:r>
            <a:r>
              <a:rPr lang="en-US" sz="2800" b="1" dirty="0" smtClean="0"/>
              <a:t> </a:t>
            </a:r>
            <a:r>
              <a:rPr lang="en-US" sz="2800" b="1" dirty="0" err="1" smtClean="0"/>
              <a:t>đường</a:t>
            </a:r>
            <a:r>
              <a:rPr lang="en-US" sz="2800" b="1" dirty="0" smtClean="0"/>
              <a:t> </a:t>
            </a:r>
            <a:r>
              <a:rPr lang="en-US" sz="2800" b="1" dirty="0" err="1" smtClean="0"/>
              <a:t>viền</a:t>
            </a:r>
            <a:endParaRPr lang="en-US" sz="2800" b="1" dirty="0" smtClean="0"/>
          </a:p>
          <a:p>
            <a:pPr lvl="1">
              <a:buFont typeface="Wingdings" pitchFamily="2" charset="2"/>
              <a:buChar char="q"/>
            </a:pPr>
            <a:r>
              <a:rPr lang="en-US" sz="2400" dirty="0" smtClean="0"/>
              <a:t>Table tools -&gt; Design</a:t>
            </a:r>
          </a:p>
          <a:p>
            <a:pPr lvl="2">
              <a:buFont typeface="Courier New" pitchFamily="49" charset="0"/>
              <a:buChar char="o"/>
            </a:pPr>
            <a:r>
              <a:rPr lang="en-US" dirty="0" smtClean="0"/>
              <a:t>Table style: </a:t>
            </a:r>
            <a:r>
              <a:rPr lang="en-US" dirty="0" err="1" smtClean="0"/>
              <a:t>Chọn</a:t>
            </a:r>
            <a:r>
              <a:rPr lang="en-US" dirty="0" smtClean="0"/>
              <a:t> 1 </a:t>
            </a:r>
            <a:r>
              <a:rPr lang="en-US" dirty="0" err="1" smtClean="0"/>
              <a:t>mẫu</a:t>
            </a:r>
            <a:r>
              <a:rPr lang="en-US" dirty="0" smtClean="0"/>
              <a:t> </a:t>
            </a:r>
            <a:r>
              <a:rPr lang="en-US" dirty="0" err="1" smtClean="0"/>
              <a:t>được</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sẵn</a:t>
            </a:r>
            <a:endParaRPr lang="en-US" dirty="0" smtClean="0"/>
          </a:p>
          <a:p>
            <a:pPr lvl="2">
              <a:buFont typeface="Courier New" pitchFamily="49" charset="0"/>
              <a:buChar char="o"/>
            </a:pPr>
            <a:r>
              <a:rPr lang="en-US" dirty="0" smtClean="0"/>
              <a:t>Borders: </a:t>
            </a:r>
            <a:r>
              <a:rPr lang="en-US" dirty="0" err="1" smtClean="0"/>
              <a:t>định</a:t>
            </a:r>
            <a:r>
              <a:rPr lang="en-US" dirty="0" smtClean="0"/>
              <a:t> </a:t>
            </a:r>
            <a:r>
              <a:rPr lang="en-US" dirty="0" err="1" smtClean="0"/>
              <a:t>dạng</a:t>
            </a:r>
            <a:r>
              <a:rPr lang="en-US" dirty="0" smtClean="0"/>
              <a:t> </a:t>
            </a:r>
            <a:r>
              <a:rPr lang="en-US" dirty="0" err="1" smtClean="0"/>
              <a:t>khung</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57600"/>
            <a:ext cx="8382000" cy="115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048000" y="4814608"/>
            <a:ext cx="3733800" cy="369332"/>
          </a:xfrm>
          <a:prstGeom prst="rect">
            <a:avLst/>
          </a:prstGeom>
          <a:noFill/>
        </p:spPr>
        <p:txBody>
          <a:bodyPr wrap="square" rtlCol="0">
            <a:spAutoFit/>
          </a:bodyPr>
          <a:lstStyle/>
          <a:p>
            <a:pPr algn="ctr"/>
            <a:r>
              <a:rPr lang="en-US" b="1" smtClean="0">
                <a:latin typeface="Times New Roman" pitchFamily="18" charset="0"/>
                <a:cs typeface="Times New Roman" pitchFamily="18" charset="0"/>
              </a:rPr>
              <a:t>Table tools</a:t>
            </a:r>
            <a:endParaRPr lang="en-US" b="1">
              <a:latin typeface="Times New Roman" pitchFamily="18" charset="0"/>
              <a:cs typeface="Times New Roman" pitchFamily="18" charset="0"/>
            </a:endParaRPr>
          </a:p>
        </p:txBody>
      </p:sp>
    </p:spTree>
    <p:extLst>
      <p:ext uri="{BB962C8B-B14F-4D97-AF65-F5344CB8AC3E}">
        <p14:creationId xmlns:p14="http://schemas.microsoft.com/office/powerpoint/2010/main" val="40700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500"/>
                                        <p:tgtEl>
                                          <p:spTgt spid="409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circle(in)">
                                      <p:cBhvr>
                                        <p:cTn id="26" dur="2000"/>
                                        <p:tgtEl>
                                          <p:spTgt spid="3">
                                            <p:txEl>
                                              <p:pRg st="2" end="2"/>
                                            </p:txEl>
                                          </p:spTgt>
                                        </p:tgtEl>
                                      </p:cBhvr>
                                    </p:animEffect>
                                  </p:childTnLst>
                                </p:cTn>
                              </p:par>
                              <p:par>
                                <p:cTn id="27" presetID="6" presetClass="entr" presetSubtype="16"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circle(in)">
                                      <p:cBhvr>
                                        <p:cTn id="2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1.3 Cách sử dụng Tiếng Việt</a:t>
            </a:r>
            <a:endParaRPr lang="en-US"/>
          </a:p>
        </p:txBody>
      </p:sp>
      <p:sp>
        <p:nvSpPr>
          <p:cNvPr id="3" name="Content Placeholder 2"/>
          <p:cNvSpPr>
            <a:spLocks noGrp="1"/>
          </p:cNvSpPr>
          <p:nvPr>
            <p:ph idx="1"/>
          </p:nvPr>
        </p:nvSpPr>
        <p:spPr/>
        <p:txBody>
          <a:bodyPr>
            <a:normAutofit/>
          </a:bodyPr>
          <a:lstStyle/>
          <a:p>
            <a:pPr marL="0" indent="0">
              <a:buNone/>
            </a:pPr>
            <a:r>
              <a:rPr lang="en-US" sz="2800" b="1" dirty="0" smtClean="0"/>
              <a:t>1.3.1 </a:t>
            </a:r>
            <a:r>
              <a:rPr lang="en-US" sz="2800" b="1" dirty="0" err="1" smtClean="0"/>
              <a:t>Sử</a:t>
            </a:r>
            <a:r>
              <a:rPr lang="en-US" sz="2800" b="1" dirty="0" smtClean="0"/>
              <a:t> </a:t>
            </a:r>
            <a:r>
              <a:rPr lang="en-US" sz="2800" b="1" dirty="0" err="1" smtClean="0"/>
              <a:t>dụng</a:t>
            </a:r>
            <a:r>
              <a:rPr lang="en-US" sz="2800" b="1" dirty="0" smtClean="0"/>
              <a:t> </a:t>
            </a:r>
            <a:r>
              <a:rPr lang="en-US" sz="2800" b="1" dirty="0" err="1" smtClean="0"/>
              <a:t>bảng</a:t>
            </a:r>
            <a:r>
              <a:rPr lang="en-US" sz="2800" b="1" dirty="0" smtClean="0"/>
              <a:t> </a:t>
            </a:r>
            <a:r>
              <a:rPr lang="en-US" sz="2800" b="1" dirty="0" err="1" smtClean="0"/>
              <a:t>mã</a:t>
            </a:r>
            <a:r>
              <a:rPr lang="en-US" sz="2800" b="1" dirty="0" smtClean="0"/>
              <a:t> TV</a:t>
            </a:r>
          </a:p>
          <a:p>
            <a:pPr marL="857250" lvl="1" indent="-457200">
              <a:buFont typeface="Wingdings" pitchFamily="2" charset="2"/>
              <a:buChar char="q"/>
            </a:pPr>
            <a:r>
              <a:rPr lang="en-US" dirty="0" err="1" smtClean="0"/>
              <a:t>Bảng</a:t>
            </a:r>
            <a:r>
              <a:rPr lang="en-US" dirty="0" smtClean="0"/>
              <a:t> </a:t>
            </a:r>
            <a:r>
              <a:rPr lang="en-US" dirty="0" err="1" smtClean="0"/>
              <a:t>mã</a:t>
            </a:r>
            <a:r>
              <a:rPr lang="en-US" dirty="0" smtClean="0"/>
              <a:t> TCVN3 (ABC): </a:t>
            </a:r>
            <a:r>
              <a:rPr lang="en-US" dirty="0" err="1" smtClean="0"/>
              <a:t>Bảng</a:t>
            </a:r>
            <a:r>
              <a:rPr lang="en-US" dirty="0" smtClean="0"/>
              <a:t> </a:t>
            </a:r>
            <a:r>
              <a:rPr lang="en-US" dirty="0" err="1" smtClean="0"/>
              <a:t>mã</a:t>
            </a:r>
            <a:r>
              <a:rPr lang="en-US" dirty="0" smtClean="0"/>
              <a:t> </a:t>
            </a:r>
            <a:r>
              <a:rPr lang="en-US" dirty="0" err="1" smtClean="0"/>
              <a:t>của</a:t>
            </a:r>
            <a:r>
              <a:rPr lang="en-US" dirty="0" smtClean="0"/>
              <a:t> VN, </a:t>
            </a:r>
            <a:r>
              <a:rPr lang="en-US" dirty="0" err="1" smtClean="0"/>
              <a:t>có</a:t>
            </a:r>
            <a:r>
              <a:rPr lang="en-US" dirty="0" smtClean="0"/>
              <a:t> 2 </a:t>
            </a:r>
            <a:r>
              <a:rPr lang="en-US" dirty="0" err="1" smtClean="0"/>
              <a:t>loại</a:t>
            </a:r>
            <a:endParaRPr lang="en-US" dirty="0" smtClean="0"/>
          </a:p>
          <a:p>
            <a:pPr lvl="2" indent="-342900">
              <a:buFont typeface="Courier New" pitchFamily="49" charset="0"/>
              <a:buChar char="o"/>
            </a:pPr>
            <a:r>
              <a:rPr lang="en-US" dirty="0" smtClean="0"/>
              <a:t>Font </a:t>
            </a:r>
            <a:r>
              <a:rPr lang="en-US" dirty="0" err="1" smtClean="0"/>
              <a:t>soạn</a:t>
            </a:r>
            <a:r>
              <a:rPr lang="en-US" dirty="0" smtClean="0"/>
              <a:t> </a:t>
            </a:r>
            <a:r>
              <a:rPr lang="en-US" dirty="0" err="1" smtClean="0"/>
              <a:t>thảo</a:t>
            </a:r>
            <a:r>
              <a:rPr lang="en-US" dirty="0" smtClean="0"/>
              <a:t> </a:t>
            </a:r>
            <a:r>
              <a:rPr lang="en-US" dirty="0" err="1" smtClean="0"/>
              <a:t>chữ</a:t>
            </a:r>
            <a:r>
              <a:rPr lang="en-US" dirty="0" smtClean="0"/>
              <a:t> </a:t>
            </a:r>
            <a:r>
              <a:rPr lang="en-US" dirty="0" err="1" smtClean="0"/>
              <a:t>thường</a:t>
            </a:r>
            <a:r>
              <a:rPr lang="en-US" dirty="0" smtClean="0"/>
              <a:t> </a:t>
            </a:r>
            <a:r>
              <a:rPr lang="en-US" dirty="0" err="1" smtClean="0"/>
              <a:t>có</a:t>
            </a:r>
            <a:r>
              <a:rPr lang="en-US" dirty="0" smtClean="0"/>
              <a:t> </a:t>
            </a:r>
            <a:r>
              <a:rPr lang="en-US" dirty="0" err="1" smtClean="0"/>
              <a:t>dạng</a:t>
            </a:r>
            <a:r>
              <a:rPr lang="en-US" dirty="0" smtClean="0"/>
              <a:t>: .</a:t>
            </a:r>
            <a:r>
              <a:rPr lang="en-US" dirty="0" err="1"/>
              <a:t>V</a:t>
            </a:r>
            <a:r>
              <a:rPr lang="en-US" dirty="0" err="1" smtClean="0"/>
              <a:t>n</a:t>
            </a:r>
            <a:r>
              <a:rPr lang="en-US" dirty="0" smtClean="0"/>
              <a:t>…</a:t>
            </a:r>
          </a:p>
          <a:p>
            <a:pPr marL="800100" lvl="2" indent="0">
              <a:buNone/>
            </a:pPr>
            <a:r>
              <a:rPr lang="en-US" i="1" dirty="0" err="1" smtClean="0"/>
              <a:t>Ví</a:t>
            </a:r>
            <a:r>
              <a:rPr lang="en-US" i="1" dirty="0" smtClean="0"/>
              <a:t> </a:t>
            </a:r>
            <a:r>
              <a:rPr lang="en-US" i="1" dirty="0" err="1" smtClean="0"/>
              <a:t>dụ</a:t>
            </a:r>
            <a:r>
              <a:rPr lang="en-US" dirty="0" smtClean="0"/>
              <a:t>: </a:t>
            </a:r>
            <a:r>
              <a:rPr lang="en-US" dirty="0" err="1" smtClean="0"/>
              <a:t>Các</a:t>
            </a:r>
            <a:r>
              <a:rPr lang="en-US" dirty="0" smtClean="0"/>
              <a:t> font </a:t>
            </a:r>
            <a:r>
              <a:rPr lang="en-US" dirty="0" err="1" smtClean="0"/>
              <a:t>chữ</a:t>
            </a:r>
            <a:r>
              <a:rPr lang="en-US" dirty="0" smtClean="0"/>
              <a:t> </a:t>
            </a:r>
            <a:r>
              <a:rPr lang="en-US" dirty="0" err="1" smtClean="0"/>
              <a:t>như</a:t>
            </a:r>
            <a:r>
              <a:rPr lang="en-US" dirty="0" smtClean="0"/>
              <a:t>: .</a:t>
            </a:r>
            <a:r>
              <a:rPr lang="en-US" dirty="0" err="1" smtClean="0"/>
              <a:t>VnTime</a:t>
            </a:r>
            <a:r>
              <a:rPr lang="en-US" dirty="0" smtClean="0"/>
              <a:t>, .</a:t>
            </a:r>
            <a:r>
              <a:rPr lang="en-US" dirty="0" err="1" smtClean="0"/>
              <a:t>VnArial</a:t>
            </a:r>
            <a:r>
              <a:rPr lang="en-US" dirty="0" smtClean="0"/>
              <a:t>,…</a:t>
            </a:r>
          </a:p>
          <a:p>
            <a:pPr lvl="2" indent="-342900">
              <a:buFont typeface="Courier New" pitchFamily="49" charset="0"/>
              <a:buChar char="o"/>
            </a:pPr>
            <a:r>
              <a:rPr lang="en-US" dirty="0" smtClean="0"/>
              <a:t>Font </a:t>
            </a:r>
            <a:r>
              <a:rPr lang="en-US" dirty="0" err="1" smtClean="0"/>
              <a:t>soạn</a:t>
            </a:r>
            <a:r>
              <a:rPr lang="en-US" dirty="0" smtClean="0"/>
              <a:t> </a:t>
            </a:r>
            <a:r>
              <a:rPr lang="en-US" dirty="0" err="1" smtClean="0"/>
              <a:t>thảo</a:t>
            </a:r>
            <a:r>
              <a:rPr lang="en-US" dirty="0" smtClean="0"/>
              <a:t> </a:t>
            </a:r>
            <a:r>
              <a:rPr lang="en-US" dirty="0" err="1" smtClean="0"/>
              <a:t>chữ</a:t>
            </a:r>
            <a:r>
              <a:rPr lang="en-US" dirty="0" smtClean="0"/>
              <a:t> </a:t>
            </a:r>
            <a:r>
              <a:rPr lang="en-US" dirty="0" err="1" smtClean="0"/>
              <a:t>hoa</a:t>
            </a:r>
            <a:r>
              <a:rPr lang="en-US" dirty="0" smtClean="0"/>
              <a:t> </a:t>
            </a:r>
            <a:r>
              <a:rPr lang="en-US" dirty="0" err="1" smtClean="0"/>
              <a:t>có</a:t>
            </a:r>
            <a:r>
              <a:rPr lang="en-US" dirty="0" smtClean="0"/>
              <a:t> </a:t>
            </a:r>
            <a:r>
              <a:rPr lang="en-US" dirty="0" err="1" smtClean="0"/>
              <a:t>dạng</a:t>
            </a:r>
            <a:r>
              <a:rPr lang="en-US" dirty="0" smtClean="0"/>
              <a:t>: .</a:t>
            </a:r>
            <a:r>
              <a:rPr lang="en-US" dirty="0" err="1" smtClean="0"/>
              <a:t>Vn</a:t>
            </a:r>
            <a:r>
              <a:rPr lang="en-US" dirty="0" smtClean="0"/>
              <a:t>…H</a:t>
            </a:r>
          </a:p>
          <a:p>
            <a:pPr marL="800100" lvl="2" indent="0">
              <a:buNone/>
            </a:pPr>
            <a:r>
              <a:rPr lang="en-US" i="1" dirty="0" err="1" smtClean="0"/>
              <a:t>Ví</a:t>
            </a:r>
            <a:r>
              <a:rPr lang="en-US" i="1" dirty="0" smtClean="0"/>
              <a:t> </a:t>
            </a:r>
            <a:r>
              <a:rPr lang="en-US" i="1" dirty="0" err="1" smtClean="0"/>
              <a:t>dụ</a:t>
            </a:r>
            <a:r>
              <a:rPr lang="en-US" i="1" dirty="0" smtClean="0"/>
              <a:t>: </a:t>
            </a:r>
            <a:r>
              <a:rPr lang="en-US" dirty="0" err="1" smtClean="0"/>
              <a:t>các</a:t>
            </a:r>
            <a:r>
              <a:rPr lang="en-US" dirty="0" smtClean="0"/>
              <a:t> font </a:t>
            </a:r>
            <a:r>
              <a:rPr lang="en-US" dirty="0" err="1" smtClean="0"/>
              <a:t>chữ</a:t>
            </a:r>
            <a:r>
              <a:rPr lang="en-US" dirty="0" smtClean="0"/>
              <a:t> </a:t>
            </a:r>
            <a:r>
              <a:rPr lang="en-US" dirty="0" err="1" smtClean="0"/>
              <a:t>như</a:t>
            </a:r>
            <a:r>
              <a:rPr lang="en-US" dirty="0" smtClean="0"/>
              <a:t>: .</a:t>
            </a:r>
            <a:r>
              <a:rPr lang="en-US" dirty="0" err="1" smtClean="0"/>
              <a:t>VnTimeH</a:t>
            </a:r>
            <a:r>
              <a:rPr lang="en-US" dirty="0" smtClean="0"/>
              <a:t>, .</a:t>
            </a:r>
            <a:r>
              <a:rPr lang="en-US" dirty="0" err="1" smtClean="0"/>
              <a:t>VnArialH</a:t>
            </a:r>
            <a:r>
              <a:rPr lang="en-US" dirty="0" smtClean="0"/>
              <a:t>,…</a:t>
            </a:r>
          </a:p>
          <a:p>
            <a:pPr marL="857250" lvl="1" indent="-457200">
              <a:buFont typeface="Wingdings" pitchFamily="2" charset="2"/>
              <a:buChar char="q"/>
            </a:pPr>
            <a:r>
              <a:rPr lang="en-US" dirty="0" err="1"/>
              <a:t>Bảng</a:t>
            </a:r>
            <a:r>
              <a:rPr lang="en-US" dirty="0"/>
              <a:t> </a:t>
            </a:r>
            <a:r>
              <a:rPr lang="en-US" dirty="0" err="1"/>
              <a:t>mã</a:t>
            </a:r>
            <a:r>
              <a:rPr lang="en-US" dirty="0"/>
              <a:t> </a:t>
            </a:r>
            <a:r>
              <a:rPr lang="en-US" dirty="0" smtClean="0"/>
              <a:t>Unicode: </a:t>
            </a:r>
            <a:r>
              <a:rPr lang="en-US" sz="2400" dirty="0" err="1" smtClean="0"/>
              <a:t>Bảng</a:t>
            </a:r>
            <a:r>
              <a:rPr lang="en-US" sz="2400" dirty="0" smtClean="0"/>
              <a:t> </a:t>
            </a:r>
            <a:r>
              <a:rPr lang="en-US" sz="2400" dirty="0" err="1" smtClean="0"/>
              <a:t>mã</a:t>
            </a:r>
            <a:r>
              <a:rPr lang="en-US" sz="2400" dirty="0" smtClean="0"/>
              <a:t> </a:t>
            </a:r>
            <a:r>
              <a:rPr lang="en-US" sz="2400" dirty="0" err="1" smtClean="0"/>
              <a:t>Quốc</a:t>
            </a:r>
            <a:r>
              <a:rPr lang="en-US" sz="2400" dirty="0" smtClean="0"/>
              <a:t> </a:t>
            </a:r>
            <a:r>
              <a:rPr lang="en-US" sz="2400" dirty="0" err="1" smtClean="0"/>
              <a:t>Tế</a:t>
            </a:r>
            <a:r>
              <a:rPr lang="en-US" sz="2400" dirty="0" smtClean="0"/>
              <a:t>, </a:t>
            </a:r>
            <a:r>
              <a:rPr lang="en-US" sz="2400" dirty="0" err="1" smtClean="0"/>
              <a:t>nên</a:t>
            </a:r>
            <a:r>
              <a:rPr lang="en-US" sz="2400" dirty="0" smtClean="0"/>
              <a:t> </a:t>
            </a:r>
            <a:r>
              <a:rPr lang="en-US" sz="2400" dirty="0" err="1" smtClean="0"/>
              <a:t>sử</a:t>
            </a:r>
            <a:r>
              <a:rPr lang="en-US" sz="2400" dirty="0" smtClean="0"/>
              <a:t> </a:t>
            </a:r>
            <a:r>
              <a:rPr lang="en-US" sz="2400" dirty="0" err="1" smtClean="0"/>
              <a:t>dụng</a:t>
            </a:r>
            <a:r>
              <a:rPr lang="en-US" sz="2400" dirty="0" smtClean="0"/>
              <a:t>.</a:t>
            </a:r>
            <a:endParaRPr lang="en-US" sz="2400" dirty="0"/>
          </a:p>
          <a:p>
            <a:pPr marL="400050" lvl="1" indent="0">
              <a:buNone/>
            </a:pPr>
            <a:r>
              <a:rPr lang="en-US" sz="2400" i="1" dirty="0" smtClean="0"/>
              <a:t>	</a:t>
            </a:r>
            <a:r>
              <a:rPr lang="en-US" sz="2400" i="1" dirty="0" err="1" smtClean="0"/>
              <a:t>Ví</a:t>
            </a:r>
            <a:r>
              <a:rPr lang="en-US" sz="2400" i="1" dirty="0" smtClean="0"/>
              <a:t> </a:t>
            </a:r>
            <a:r>
              <a:rPr lang="en-US" sz="2400" i="1" dirty="0" err="1" smtClean="0"/>
              <a:t>dụ</a:t>
            </a:r>
            <a:r>
              <a:rPr lang="en-US" sz="2400" i="1" dirty="0" smtClean="0"/>
              <a:t>: </a:t>
            </a:r>
            <a:r>
              <a:rPr lang="en-US" sz="2400" dirty="0"/>
              <a:t>Time New Roman, Arial,…</a:t>
            </a:r>
          </a:p>
          <a:p>
            <a:pPr marL="400050" lvl="1" indent="0">
              <a:buNone/>
            </a:pPr>
            <a:endParaRPr lang="en-US" sz="2400"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4016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4.2 </a:t>
            </a:r>
            <a:r>
              <a:rPr lang="en-US" dirty="0" err="1"/>
              <a:t>Hiệu</a:t>
            </a:r>
            <a:r>
              <a:rPr lang="en-US" dirty="0"/>
              <a:t> </a:t>
            </a:r>
            <a:r>
              <a:rPr lang="en-US" dirty="0" err="1"/>
              <a:t>chỉnh</a:t>
            </a:r>
            <a:r>
              <a:rPr lang="en-US" dirty="0"/>
              <a:t> </a:t>
            </a:r>
            <a:r>
              <a:rPr lang="en-US" dirty="0" err="1" smtClean="0"/>
              <a:t>bảng</a:t>
            </a:r>
            <a:r>
              <a:rPr lang="en-US" dirty="0" smtClean="0"/>
              <a:t> (</a:t>
            </a:r>
            <a:r>
              <a:rPr lang="en-US" dirty="0" err="1" smtClean="0"/>
              <a:t>tt</a:t>
            </a:r>
            <a:r>
              <a:rPr lang="en-US" dirty="0" smtClean="0"/>
              <a:t>)</a:t>
            </a:r>
            <a:endParaRPr lang="en-US" dirty="0"/>
          </a:p>
        </p:txBody>
      </p:sp>
      <p:sp>
        <p:nvSpPr>
          <p:cNvPr id="3" name="Content Placeholder 2"/>
          <p:cNvSpPr>
            <a:spLocks noGrp="1"/>
          </p:cNvSpPr>
          <p:nvPr>
            <p:ph idx="1"/>
          </p:nvPr>
        </p:nvSpPr>
        <p:spPr>
          <a:xfrm>
            <a:off x="457200" y="1600200"/>
            <a:ext cx="4876800" cy="4525963"/>
          </a:xfrm>
        </p:spPr>
        <p:txBody>
          <a:bodyPr/>
          <a:lstStyle/>
          <a:p>
            <a:pPr>
              <a:buFont typeface="Wingdings" pitchFamily="2" charset="2"/>
              <a:buChar char="q"/>
            </a:pPr>
            <a:r>
              <a:rPr lang="en-US" sz="2400" b="1" smtClean="0"/>
              <a:t>Hộp Borders &amp; Shading</a:t>
            </a:r>
          </a:p>
          <a:p>
            <a:pPr lvl="1">
              <a:buFont typeface="Courier New" pitchFamily="49" charset="0"/>
              <a:buChar char="o"/>
            </a:pPr>
            <a:r>
              <a:rPr lang="en-US" sz="2000" b="1" smtClean="0"/>
              <a:t>Shading</a:t>
            </a:r>
            <a:r>
              <a:rPr lang="en-US" sz="2000" smtClean="0"/>
              <a:t> (nền bóng): Ta bôi đen vùng cần đổ màu trong bảng sau đó chọn màu thích hợp để tô</a:t>
            </a:r>
          </a:p>
          <a:p>
            <a:pPr lvl="1">
              <a:buFont typeface="Courier New" pitchFamily="49" charset="0"/>
              <a:buChar char="o"/>
            </a:pPr>
            <a:r>
              <a:rPr lang="en-US" sz="2000" b="1"/>
              <a:t>Borders</a:t>
            </a:r>
            <a:r>
              <a:rPr lang="en-US" sz="2000"/>
              <a:t>: thiết lập đường viền</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960" t="6257" r="31593" b="64785"/>
          <a:stretch/>
        </p:blipFill>
        <p:spPr bwMode="auto">
          <a:xfrm>
            <a:off x="6500446" y="1676400"/>
            <a:ext cx="1957754"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324425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5225455" y="3972183"/>
            <a:ext cx="1676400" cy="609600"/>
          </a:xfrm>
          <a:prstGeom prst="wedgeRoundRectCallout">
            <a:avLst>
              <a:gd name="adj1" fmla="val -156162"/>
              <a:gd name="adj2" fmla="val -9722"/>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smtClean="0">
                <a:latin typeface="Times New Roman" pitchFamily="18" charset="0"/>
                <a:cs typeface="Times New Roman" pitchFamily="18" charset="0"/>
              </a:rPr>
              <a:t>Chọn các kiểu đường thẳng</a:t>
            </a:r>
            <a:endParaRPr lang="en-US" sz="1400">
              <a:latin typeface="Times New Roman" pitchFamily="18" charset="0"/>
              <a:cs typeface="Times New Roman" pitchFamily="18" charset="0"/>
            </a:endParaRPr>
          </a:p>
        </p:txBody>
      </p:sp>
      <p:sp>
        <p:nvSpPr>
          <p:cNvPr id="9" name="Rounded Rectangular Callout 8"/>
          <p:cNvSpPr/>
          <p:nvPr/>
        </p:nvSpPr>
        <p:spPr>
          <a:xfrm>
            <a:off x="304800" y="3975100"/>
            <a:ext cx="1409700" cy="609600"/>
          </a:xfrm>
          <a:prstGeom prst="wedgeRoundRectCallout">
            <a:avLst>
              <a:gd name="adj1" fmla="val 63030"/>
              <a:gd name="adj2" fmla="val 53472"/>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smtClean="0">
                <a:latin typeface="Times New Roman" pitchFamily="18" charset="0"/>
                <a:cs typeface="Times New Roman" pitchFamily="18" charset="0"/>
              </a:rPr>
              <a:t>Thiết lập cho bảng</a:t>
            </a:r>
            <a:endParaRPr lang="en-US" sz="1400">
              <a:latin typeface="Times New Roman" pitchFamily="18" charset="0"/>
              <a:cs typeface="Times New Roman" pitchFamily="18" charset="0"/>
            </a:endParaRPr>
          </a:p>
        </p:txBody>
      </p:sp>
      <p:sp>
        <p:nvSpPr>
          <p:cNvPr id="10" name="Rounded Rectangular Callout 9"/>
          <p:cNvSpPr/>
          <p:nvPr/>
        </p:nvSpPr>
        <p:spPr>
          <a:xfrm>
            <a:off x="5334000" y="5029200"/>
            <a:ext cx="1676400" cy="609600"/>
          </a:xfrm>
          <a:prstGeom prst="wedgeRoundRectCallout">
            <a:avLst>
              <a:gd name="adj1" fmla="val -92525"/>
              <a:gd name="adj2" fmla="val -99305"/>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smtClean="0">
                <a:latin typeface="Times New Roman" pitchFamily="18" charset="0"/>
                <a:cs typeface="Times New Roman" pitchFamily="18" charset="0"/>
              </a:rPr>
              <a:t>Thiết lập cho từng vị trí</a:t>
            </a:r>
            <a:endParaRPr lang="en-US" sz="1400">
              <a:latin typeface="Times New Roman" pitchFamily="18" charset="0"/>
              <a:cs typeface="Times New Roman" pitchFamily="18" charset="0"/>
            </a:endParaRPr>
          </a:p>
        </p:txBody>
      </p:sp>
      <p:sp>
        <p:nvSpPr>
          <p:cNvPr id="7" name="TextBox 6"/>
          <p:cNvSpPr txBox="1"/>
          <p:nvPr/>
        </p:nvSpPr>
        <p:spPr>
          <a:xfrm>
            <a:off x="6553200" y="3505200"/>
            <a:ext cx="1905000" cy="369332"/>
          </a:xfrm>
          <a:prstGeom prst="rect">
            <a:avLst/>
          </a:prstGeom>
          <a:noFill/>
        </p:spPr>
        <p:txBody>
          <a:bodyPr wrap="square" rtlCol="0">
            <a:spAutoFit/>
          </a:bodyPr>
          <a:lstStyle/>
          <a:p>
            <a:r>
              <a:rPr lang="en-US" b="1" i="1" smtClean="0">
                <a:latin typeface="Times New Roman" pitchFamily="18" charset="0"/>
                <a:cs typeface="Times New Roman" pitchFamily="18" charset="0"/>
              </a:rPr>
              <a:t>Tạo màu Shading</a:t>
            </a:r>
            <a:endParaRPr lang="en-US" b="1" i="1">
              <a:latin typeface="Times New Roman" pitchFamily="18" charset="0"/>
              <a:cs typeface="Times New Roman" pitchFamily="18" charset="0"/>
            </a:endParaRPr>
          </a:p>
        </p:txBody>
      </p:sp>
      <p:sp>
        <p:nvSpPr>
          <p:cNvPr id="12" name="TextBox 11"/>
          <p:cNvSpPr txBox="1"/>
          <p:nvPr/>
        </p:nvSpPr>
        <p:spPr>
          <a:xfrm>
            <a:off x="2661313" y="5943600"/>
            <a:ext cx="3244255" cy="369332"/>
          </a:xfrm>
          <a:prstGeom prst="rect">
            <a:avLst/>
          </a:prstGeom>
          <a:noFill/>
        </p:spPr>
        <p:txBody>
          <a:bodyPr wrap="square" rtlCol="0">
            <a:spAutoFit/>
          </a:bodyPr>
          <a:lstStyle/>
          <a:p>
            <a:pPr algn="ctr"/>
            <a:r>
              <a:rPr lang="en-US" b="1" i="1" smtClean="0">
                <a:latin typeface="Times New Roman" pitchFamily="18" charset="0"/>
                <a:cs typeface="Times New Roman" pitchFamily="18" charset="0"/>
              </a:rPr>
              <a:t>Tùy chọn khung</a:t>
            </a:r>
            <a:endParaRPr lang="en-US" b="1" i="1">
              <a:latin typeface="Times New Roman" pitchFamily="18" charset="0"/>
              <a:cs typeface="Times New Roman" pitchFamily="18" charset="0"/>
            </a:endParaRPr>
          </a:p>
        </p:txBody>
      </p:sp>
      <p:sp>
        <p:nvSpPr>
          <p:cNvPr id="8" name="Left Brace 7"/>
          <p:cNvSpPr/>
          <p:nvPr/>
        </p:nvSpPr>
        <p:spPr>
          <a:xfrm>
            <a:off x="1943100" y="3829566"/>
            <a:ext cx="190500" cy="15044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Rounded Rectangular Callout 13"/>
          <p:cNvSpPr/>
          <p:nvPr/>
        </p:nvSpPr>
        <p:spPr>
          <a:xfrm>
            <a:off x="304800" y="4800600"/>
            <a:ext cx="1524000" cy="609600"/>
          </a:xfrm>
          <a:prstGeom prst="wedgeRoundRectCallout">
            <a:avLst>
              <a:gd name="adj1" fmla="val 116060"/>
              <a:gd name="adj2" fmla="val -25695"/>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smtClean="0">
                <a:latin typeface="Times New Roman" pitchFamily="18" charset="0"/>
                <a:cs typeface="Times New Roman" pitchFamily="18" charset="0"/>
              </a:rPr>
              <a:t>Thiết lập màu đường thẳng</a:t>
            </a:r>
            <a:endParaRPr lang="en-US" sz="1400">
              <a:latin typeface="Times New Roman" pitchFamily="18" charset="0"/>
              <a:cs typeface="Times New Roman" pitchFamily="18" charset="0"/>
            </a:endParaRPr>
          </a:p>
        </p:txBody>
      </p:sp>
      <p:sp>
        <p:nvSpPr>
          <p:cNvPr id="15" name="Rounded Rectangular Callout 14"/>
          <p:cNvSpPr/>
          <p:nvPr/>
        </p:nvSpPr>
        <p:spPr>
          <a:xfrm>
            <a:off x="876300" y="5638800"/>
            <a:ext cx="1790700" cy="609600"/>
          </a:xfrm>
          <a:prstGeom prst="wedgeRoundRectCallout">
            <a:avLst>
              <a:gd name="adj1" fmla="val 54696"/>
              <a:gd name="adj2" fmla="val -10277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smtClean="0">
                <a:latin typeface="Times New Roman" pitchFamily="18" charset="0"/>
                <a:cs typeface="Times New Roman" pitchFamily="18" charset="0"/>
              </a:rPr>
              <a:t>Thay đổi kích thước đường thẳng</a:t>
            </a:r>
            <a:endParaRPr lang="en-US" sz="1400">
              <a:latin typeface="Times New Roman" pitchFamily="18" charset="0"/>
              <a:cs typeface="Times New Roman" pitchFamily="18" charset="0"/>
            </a:endParaRPr>
          </a:p>
        </p:txBody>
      </p:sp>
    </p:spTree>
    <p:extLst>
      <p:ext uri="{BB962C8B-B14F-4D97-AF65-F5344CB8AC3E}">
        <p14:creationId xmlns:p14="http://schemas.microsoft.com/office/powerpoint/2010/main" val="285090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500"/>
                                        <p:tgtEl>
                                          <p:spTgt spid="51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2000"/>
                                        <p:tgtEl>
                                          <p:spTgt spid="3">
                                            <p:txEl>
                                              <p:pRg st="2" end="2"/>
                                            </p:txEl>
                                          </p:spTgt>
                                        </p:tgtEl>
                                      </p:cBhvr>
                                    </p:animEffect>
                                    <p:anim calcmode="lin" valueType="num">
                                      <p:cBhvr>
                                        <p:cTn id="24"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5" dur="2000" fill="hold"/>
                                        <p:tgtEl>
                                          <p:spTgt spid="3">
                                            <p:txEl>
                                              <p:pRg st="2" end="2"/>
                                            </p:txEl>
                                          </p:spTgt>
                                        </p:tgtEl>
                                        <p:attrNameLst>
                                          <p:attrName>ppt_h</p:attrName>
                                        </p:attrNameLst>
                                      </p:cBhvr>
                                      <p:tavLst>
                                        <p:tav tm="0">
                                          <p:val>
                                            <p:strVal val="#ppt_h"/>
                                          </p:val>
                                        </p:tav>
                                        <p:tav tm="100000">
                                          <p:val>
                                            <p:strVal val="#ppt_h"/>
                                          </p:val>
                                        </p:tav>
                                      </p:tavLst>
                                    </p:anim>
                                  </p:childTnLst>
                                </p:cTn>
                              </p:par>
                              <p:par>
                                <p:cTn id="26" presetID="10" presetClass="entr" presetSubtype="0" fill="hold" nodeType="with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500"/>
                                        <p:tgtEl>
                                          <p:spTgt spid="5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7" grpId="0"/>
      <p:bldP spid="12" grpId="0"/>
      <p:bldP spid="8" grpId="0" animBg="1"/>
      <p:bldP spid="14" grpId="0" animBg="1"/>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4.2 </a:t>
            </a:r>
            <a:r>
              <a:rPr lang="en-US" dirty="0" err="1"/>
              <a:t>Hiệu</a:t>
            </a:r>
            <a:r>
              <a:rPr lang="en-US" dirty="0"/>
              <a:t> </a:t>
            </a:r>
            <a:r>
              <a:rPr lang="en-US" dirty="0" err="1"/>
              <a:t>chỉnh</a:t>
            </a:r>
            <a:r>
              <a:rPr lang="en-US" dirty="0"/>
              <a:t> </a:t>
            </a:r>
            <a:r>
              <a:rPr lang="en-US" dirty="0" err="1"/>
              <a:t>bảng</a:t>
            </a:r>
            <a:r>
              <a:rPr lang="en-US" dirty="0"/>
              <a:t> (</a:t>
            </a:r>
            <a:r>
              <a:rPr lang="en-US" dirty="0" err="1"/>
              <a:t>tt</a:t>
            </a:r>
            <a:r>
              <a:rPr lang="en-US" dirty="0"/>
              <a:t>)</a:t>
            </a:r>
          </a:p>
        </p:txBody>
      </p:sp>
      <p:sp>
        <p:nvSpPr>
          <p:cNvPr id="3" name="Content Placeholder 2"/>
          <p:cNvSpPr>
            <a:spLocks noGrp="1"/>
          </p:cNvSpPr>
          <p:nvPr>
            <p:ph idx="1"/>
          </p:nvPr>
        </p:nvSpPr>
        <p:spPr>
          <a:xfrm>
            <a:off x="457200" y="1600200"/>
            <a:ext cx="4953000" cy="4525963"/>
          </a:xfrm>
        </p:spPr>
        <p:txBody>
          <a:bodyPr>
            <a:normAutofit fontScale="92500" lnSpcReduction="20000"/>
          </a:bodyPr>
          <a:lstStyle/>
          <a:p>
            <a:pPr marL="0" indent="457200">
              <a:buNone/>
            </a:pPr>
            <a:r>
              <a:rPr lang="en-US" sz="2800" dirty="0" err="1" smtClean="0"/>
              <a:t>Vào</a:t>
            </a:r>
            <a:r>
              <a:rPr lang="en-US" sz="2800" dirty="0" smtClean="0"/>
              <a:t> Table tools -&gt; </a:t>
            </a:r>
            <a:r>
              <a:rPr lang="en-US" sz="2800" dirty="0" err="1" smtClean="0"/>
              <a:t>chọn</a:t>
            </a:r>
            <a:r>
              <a:rPr lang="en-US" sz="2800" dirty="0" smtClean="0"/>
              <a:t> layout</a:t>
            </a:r>
          </a:p>
          <a:p>
            <a:pPr marL="0" indent="0">
              <a:buNone/>
            </a:pPr>
            <a:r>
              <a:rPr lang="en-US" sz="2800" dirty="0" err="1" smtClean="0"/>
              <a:t>Nhóm</a:t>
            </a:r>
            <a:r>
              <a:rPr lang="en-US" sz="2800" dirty="0" smtClean="0"/>
              <a:t> Row Columns</a:t>
            </a:r>
          </a:p>
          <a:p>
            <a:pPr lvl="1">
              <a:buFont typeface="Wingdings" pitchFamily="2" charset="2"/>
              <a:buChar char="q"/>
            </a:pPr>
            <a:r>
              <a:rPr lang="en-US" sz="2500" b="1" dirty="0" smtClean="0"/>
              <a:t>Insert above</a:t>
            </a:r>
            <a:r>
              <a:rPr lang="en-US" sz="2500" dirty="0" smtClean="0"/>
              <a:t>: </a:t>
            </a:r>
            <a:r>
              <a:rPr lang="en-US" sz="2500" dirty="0" err="1" smtClean="0"/>
              <a:t>Thêm</a:t>
            </a:r>
            <a:r>
              <a:rPr lang="en-US" sz="2500" dirty="0" smtClean="0"/>
              <a:t> 1 </a:t>
            </a:r>
            <a:r>
              <a:rPr lang="en-US" sz="2500" dirty="0" err="1" smtClean="0"/>
              <a:t>hàng</a:t>
            </a:r>
            <a:r>
              <a:rPr lang="en-US" sz="2500" dirty="0" smtClean="0"/>
              <a:t> ở </a:t>
            </a:r>
            <a:r>
              <a:rPr lang="en-US" sz="2500" dirty="0" err="1" smtClean="0"/>
              <a:t>phía</a:t>
            </a:r>
            <a:r>
              <a:rPr lang="en-US" sz="2500" dirty="0" smtClean="0"/>
              <a:t> </a:t>
            </a:r>
            <a:r>
              <a:rPr lang="en-US" sz="2500" dirty="0" err="1" smtClean="0"/>
              <a:t>trên</a:t>
            </a:r>
            <a:endParaRPr lang="en-US" sz="2500" dirty="0" smtClean="0"/>
          </a:p>
          <a:p>
            <a:pPr lvl="1">
              <a:buFont typeface="Wingdings" pitchFamily="2" charset="2"/>
              <a:buChar char="q"/>
            </a:pPr>
            <a:r>
              <a:rPr lang="en-US" sz="2500" b="1" dirty="0" smtClean="0"/>
              <a:t>Insert below</a:t>
            </a:r>
            <a:r>
              <a:rPr lang="en-US" sz="2500" dirty="0" smtClean="0"/>
              <a:t>: </a:t>
            </a:r>
            <a:r>
              <a:rPr lang="en-US" sz="2500" dirty="0" err="1" smtClean="0"/>
              <a:t>thêm</a:t>
            </a:r>
            <a:r>
              <a:rPr lang="en-US" sz="2500" dirty="0" smtClean="0"/>
              <a:t> 1 </a:t>
            </a:r>
            <a:r>
              <a:rPr lang="en-US" sz="2500" dirty="0" err="1" smtClean="0"/>
              <a:t>hàng</a:t>
            </a:r>
            <a:r>
              <a:rPr lang="en-US" sz="2500" dirty="0" smtClean="0"/>
              <a:t> </a:t>
            </a:r>
            <a:r>
              <a:rPr lang="en-US" sz="2500" dirty="0" err="1" smtClean="0"/>
              <a:t>dưới</a:t>
            </a:r>
            <a:endParaRPr lang="en-US" sz="2500" dirty="0" smtClean="0"/>
          </a:p>
          <a:p>
            <a:pPr lvl="1">
              <a:buFont typeface="Wingdings" pitchFamily="2" charset="2"/>
              <a:buChar char="q"/>
            </a:pPr>
            <a:r>
              <a:rPr lang="en-US" sz="2500" b="1" dirty="0" smtClean="0"/>
              <a:t>Insert left</a:t>
            </a:r>
            <a:r>
              <a:rPr lang="en-US" sz="2500" dirty="0" smtClean="0"/>
              <a:t>: </a:t>
            </a:r>
            <a:r>
              <a:rPr lang="en-US" sz="2500" dirty="0" err="1" smtClean="0"/>
              <a:t>thêm</a:t>
            </a:r>
            <a:r>
              <a:rPr lang="en-US" sz="2500" dirty="0" smtClean="0"/>
              <a:t> 1 </a:t>
            </a:r>
            <a:r>
              <a:rPr lang="en-US" sz="2500" dirty="0" err="1" smtClean="0"/>
              <a:t>cột</a:t>
            </a:r>
            <a:r>
              <a:rPr lang="en-US" sz="2500" dirty="0" smtClean="0"/>
              <a:t> sang </a:t>
            </a:r>
            <a:r>
              <a:rPr lang="en-US" sz="2500" dirty="0" err="1" smtClean="0"/>
              <a:t>trái</a:t>
            </a:r>
            <a:endParaRPr lang="en-US" sz="2500" dirty="0" smtClean="0"/>
          </a:p>
          <a:p>
            <a:pPr lvl="1">
              <a:buFont typeface="Wingdings" pitchFamily="2" charset="2"/>
              <a:buChar char="q"/>
            </a:pPr>
            <a:r>
              <a:rPr lang="en-US" sz="2500" b="1" dirty="0" smtClean="0"/>
              <a:t>Insert right</a:t>
            </a:r>
            <a:r>
              <a:rPr lang="en-US" sz="2500" dirty="0" smtClean="0"/>
              <a:t>: </a:t>
            </a:r>
            <a:r>
              <a:rPr lang="en-US" sz="2500" dirty="0" err="1" smtClean="0"/>
              <a:t>thêm</a:t>
            </a:r>
            <a:r>
              <a:rPr lang="en-US" sz="2500" dirty="0" smtClean="0"/>
              <a:t> 1 </a:t>
            </a:r>
            <a:r>
              <a:rPr lang="en-US" sz="2500" dirty="0" err="1" smtClean="0"/>
              <a:t>cột</a:t>
            </a:r>
            <a:r>
              <a:rPr lang="en-US" sz="2500" dirty="0" smtClean="0"/>
              <a:t> sang </a:t>
            </a:r>
            <a:r>
              <a:rPr lang="en-US" sz="2500" dirty="0" err="1" smtClean="0"/>
              <a:t>phải</a:t>
            </a:r>
            <a:endParaRPr lang="en-US" sz="2500" dirty="0" smtClean="0"/>
          </a:p>
          <a:p>
            <a:pPr lvl="1">
              <a:buFont typeface="Wingdings" pitchFamily="2" charset="2"/>
              <a:buChar char="q"/>
            </a:pPr>
            <a:r>
              <a:rPr lang="en-US" sz="2500" b="1" dirty="0" smtClean="0"/>
              <a:t>Delete</a:t>
            </a:r>
            <a:r>
              <a:rPr lang="en-US" sz="2500" dirty="0" smtClean="0"/>
              <a:t>:</a:t>
            </a:r>
          </a:p>
          <a:p>
            <a:pPr lvl="2">
              <a:buFont typeface="Courier New" pitchFamily="49" charset="0"/>
              <a:buChar char="o"/>
            </a:pPr>
            <a:r>
              <a:rPr lang="en-US" b="1" dirty="0" smtClean="0"/>
              <a:t>Delete cells</a:t>
            </a:r>
            <a:r>
              <a:rPr lang="en-US" dirty="0" smtClean="0"/>
              <a:t>: </a:t>
            </a:r>
            <a:r>
              <a:rPr lang="en-US" dirty="0" err="1" smtClean="0"/>
              <a:t>xóa</a:t>
            </a:r>
            <a:r>
              <a:rPr lang="en-US" dirty="0" smtClean="0"/>
              <a:t> ô</a:t>
            </a:r>
          </a:p>
          <a:p>
            <a:pPr lvl="2">
              <a:buFont typeface="Courier New" pitchFamily="49" charset="0"/>
              <a:buChar char="o"/>
            </a:pPr>
            <a:r>
              <a:rPr lang="en-US" b="1" dirty="0" smtClean="0"/>
              <a:t>Delete columns</a:t>
            </a:r>
            <a:r>
              <a:rPr lang="en-US" dirty="0" smtClean="0"/>
              <a:t>: </a:t>
            </a:r>
            <a:r>
              <a:rPr lang="en-US" dirty="0" err="1" smtClean="0"/>
              <a:t>xóa</a:t>
            </a:r>
            <a:r>
              <a:rPr lang="en-US" dirty="0" smtClean="0"/>
              <a:t> </a:t>
            </a:r>
            <a:r>
              <a:rPr lang="en-US" dirty="0" err="1" smtClean="0"/>
              <a:t>cột</a:t>
            </a:r>
            <a:endParaRPr lang="en-US" dirty="0" smtClean="0"/>
          </a:p>
          <a:p>
            <a:pPr lvl="2">
              <a:buFont typeface="Courier New" pitchFamily="49" charset="0"/>
              <a:buChar char="o"/>
            </a:pPr>
            <a:r>
              <a:rPr lang="en-US" b="1" dirty="0" smtClean="0"/>
              <a:t>Delete row</a:t>
            </a:r>
            <a:r>
              <a:rPr lang="en-US" dirty="0" smtClean="0"/>
              <a:t>: </a:t>
            </a:r>
            <a:r>
              <a:rPr lang="en-US" dirty="0" err="1" smtClean="0"/>
              <a:t>xóa</a:t>
            </a:r>
            <a:r>
              <a:rPr lang="en-US" dirty="0" smtClean="0"/>
              <a:t> </a:t>
            </a:r>
            <a:r>
              <a:rPr lang="en-US" dirty="0" err="1" smtClean="0"/>
              <a:t>hàng</a:t>
            </a:r>
            <a:endParaRPr lang="en-US" dirty="0" smtClean="0"/>
          </a:p>
          <a:p>
            <a:pPr lvl="2">
              <a:buFont typeface="Courier New" pitchFamily="49" charset="0"/>
              <a:buChar char="o"/>
            </a:pPr>
            <a:r>
              <a:rPr lang="en-US" b="1" dirty="0" smtClean="0"/>
              <a:t>Delete table</a:t>
            </a:r>
            <a:r>
              <a:rPr lang="en-US" dirty="0" smtClean="0"/>
              <a:t>: </a:t>
            </a:r>
            <a:r>
              <a:rPr lang="en-US" dirty="0" err="1" smtClean="0"/>
              <a:t>xóa</a:t>
            </a:r>
            <a:r>
              <a:rPr lang="en-US" dirty="0" smtClean="0"/>
              <a:t> </a:t>
            </a:r>
            <a:r>
              <a:rPr lang="en-US" dirty="0" err="1" smtClean="0"/>
              <a:t>bảng</a:t>
            </a:r>
            <a:endParaRPr lang="en-US" dirty="0" smtClean="0"/>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444" t="3942" r="71758" b="72357"/>
          <a:stretch/>
        </p:blipFill>
        <p:spPr bwMode="auto">
          <a:xfrm>
            <a:off x="5410200" y="1676400"/>
            <a:ext cx="3187700" cy="2528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410200" y="4205050"/>
            <a:ext cx="3187700" cy="369332"/>
          </a:xfrm>
          <a:prstGeom prst="rect">
            <a:avLst/>
          </a:prstGeom>
          <a:noFill/>
        </p:spPr>
        <p:txBody>
          <a:bodyPr wrap="square" rtlCol="0">
            <a:spAutoFit/>
          </a:bodyPr>
          <a:lstStyle/>
          <a:p>
            <a:pPr algn="ctr"/>
            <a:r>
              <a:rPr lang="en-US" smtClean="0">
                <a:latin typeface="Times New Roman" pitchFamily="18" charset="0"/>
                <a:cs typeface="Times New Roman" pitchFamily="18" charset="0"/>
              </a:rPr>
              <a:t>Group Row Columns</a:t>
            </a:r>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834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fade">
                                      <p:cBhvr>
                                        <p:cTn id="17" dur="500"/>
                                        <p:tgtEl>
                                          <p:spTgt spid="614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heel(1)">
                                      <p:cBhvr>
                                        <p:cTn id="36" dur="20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p:cTn id="4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wipe(down)">
                                      <p:cBhvr>
                                        <p:cTn id="53" dur="580">
                                          <p:stCondLst>
                                            <p:cond delay="0"/>
                                          </p:stCondLst>
                                        </p:cTn>
                                        <p:tgtEl>
                                          <p:spTgt spid="3">
                                            <p:txEl>
                                              <p:pRg st="7" end="7"/>
                                            </p:txEl>
                                          </p:spTgt>
                                        </p:tgtEl>
                                      </p:cBhvr>
                                    </p:animEffect>
                                    <p:anim calcmode="lin" valueType="num">
                                      <p:cBhvr>
                                        <p:cTn id="5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59" dur="26">
                                          <p:stCondLst>
                                            <p:cond delay="650"/>
                                          </p:stCondLst>
                                        </p:cTn>
                                        <p:tgtEl>
                                          <p:spTgt spid="3">
                                            <p:txEl>
                                              <p:pRg st="7" end="7"/>
                                            </p:txEl>
                                          </p:spTgt>
                                        </p:tgtEl>
                                      </p:cBhvr>
                                      <p:to x="100000" y="60000"/>
                                    </p:animScale>
                                    <p:animScale>
                                      <p:cBhvr>
                                        <p:cTn id="60" dur="166" decel="50000">
                                          <p:stCondLst>
                                            <p:cond delay="676"/>
                                          </p:stCondLst>
                                        </p:cTn>
                                        <p:tgtEl>
                                          <p:spTgt spid="3">
                                            <p:txEl>
                                              <p:pRg st="7" end="7"/>
                                            </p:txEl>
                                          </p:spTgt>
                                        </p:tgtEl>
                                      </p:cBhvr>
                                      <p:to x="100000" y="100000"/>
                                    </p:animScale>
                                    <p:animScale>
                                      <p:cBhvr>
                                        <p:cTn id="61" dur="26">
                                          <p:stCondLst>
                                            <p:cond delay="1312"/>
                                          </p:stCondLst>
                                        </p:cTn>
                                        <p:tgtEl>
                                          <p:spTgt spid="3">
                                            <p:txEl>
                                              <p:pRg st="7" end="7"/>
                                            </p:txEl>
                                          </p:spTgt>
                                        </p:tgtEl>
                                      </p:cBhvr>
                                      <p:to x="100000" y="80000"/>
                                    </p:animScale>
                                    <p:animScale>
                                      <p:cBhvr>
                                        <p:cTn id="62" dur="166" decel="50000">
                                          <p:stCondLst>
                                            <p:cond delay="1338"/>
                                          </p:stCondLst>
                                        </p:cTn>
                                        <p:tgtEl>
                                          <p:spTgt spid="3">
                                            <p:txEl>
                                              <p:pRg st="7" end="7"/>
                                            </p:txEl>
                                          </p:spTgt>
                                        </p:tgtEl>
                                      </p:cBhvr>
                                      <p:to x="100000" y="100000"/>
                                    </p:animScale>
                                    <p:animScale>
                                      <p:cBhvr>
                                        <p:cTn id="63" dur="26">
                                          <p:stCondLst>
                                            <p:cond delay="1642"/>
                                          </p:stCondLst>
                                        </p:cTn>
                                        <p:tgtEl>
                                          <p:spTgt spid="3">
                                            <p:txEl>
                                              <p:pRg st="7" end="7"/>
                                            </p:txEl>
                                          </p:spTgt>
                                        </p:tgtEl>
                                      </p:cBhvr>
                                      <p:to x="100000" y="90000"/>
                                    </p:animScale>
                                    <p:animScale>
                                      <p:cBhvr>
                                        <p:cTn id="64" dur="166" decel="50000">
                                          <p:stCondLst>
                                            <p:cond delay="1668"/>
                                          </p:stCondLst>
                                        </p:cTn>
                                        <p:tgtEl>
                                          <p:spTgt spid="3">
                                            <p:txEl>
                                              <p:pRg st="7" end="7"/>
                                            </p:txEl>
                                          </p:spTgt>
                                        </p:tgtEl>
                                      </p:cBhvr>
                                      <p:to x="100000" y="100000"/>
                                    </p:animScale>
                                    <p:animScale>
                                      <p:cBhvr>
                                        <p:cTn id="65" dur="26">
                                          <p:stCondLst>
                                            <p:cond delay="1808"/>
                                          </p:stCondLst>
                                        </p:cTn>
                                        <p:tgtEl>
                                          <p:spTgt spid="3">
                                            <p:txEl>
                                              <p:pRg st="7" end="7"/>
                                            </p:txEl>
                                          </p:spTgt>
                                        </p:tgtEl>
                                      </p:cBhvr>
                                      <p:to x="100000" y="95000"/>
                                    </p:animScale>
                                    <p:animScale>
                                      <p:cBhvr>
                                        <p:cTn id="66" dur="166" decel="50000">
                                          <p:stCondLst>
                                            <p:cond delay="1834"/>
                                          </p:stCondLst>
                                        </p:cTn>
                                        <p:tgtEl>
                                          <p:spTgt spid="3">
                                            <p:txEl>
                                              <p:pRg st="7" end="7"/>
                                            </p:txEl>
                                          </p:spTgt>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 calcmode="lin" valueType="num">
                                      <p:cBhvr>
                                        <p:cTn id="7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73" dur="500"/>
                                        <p:tgtEl>
                                          <p:spTgt spid="3">
                                            <p:txEl>
                                              <p:pRg st="8" end="8"/>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fade">
                                      <p:cBhvr>
                                        <p:cTn id="78" dur="1000"/>
                                        <p:tgtEl>
                                          <p:spTgt spid="3">
                                            <p:txEl>
                                              <p:pRg st="9" end="9"/>
                                            </p:txEl>
                                          </p:spTgt>
                                        </p:tgtEl>
                                      </p:cBhvr>
                                    </p:animEffect>
                                    <p:anim calcmode="lin" valueType="num">
                                      <p:cBhvr>
                                        <p:cTn id="7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8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4.2 </a:t>
            </a:r>
            <a:r>
              <a:rPr lang="en-US" dirty="0" err="1"/>
              <a:t>Hiệu</a:t>
            </a:r>
            <a:r>
              <a:rPr lang="en-US" dirty="0"/>
              <a:t> </a:t>
            </a:r>
            <a:r>
              <a:rPr lang="en-US" dirty="0" err="1"/>
              <a:t>chỉnh</a:t>
            </a:r>
            <a:r>
              <a:rPr lang="en-US" dirty="0"/>
              <a:t> </a:t>
            </a:r>
            <a:r>
              <a:rPr lang="en-US" dirty="0" err="1"/>
              <a:t>bảng</a:t>
            </a:r>
            <a:r>
              <a:rPr lang="en-US" dirty="0"/>
              <a:t> (</a:t>
            </a:r>
            <a:r>
              <a:rPr lang="en-US" dirty="0" err="1"/>
              <a:t>tt</a:t>
            </a:r>
            <a:r>
              <a:rPr lang="en-US" dirty="0"/>
              <a:t>)</a:t>
            </a:r>
          </a:p>
        </p:txBody>
      </p:sp>
      <p:sp>
        <p:nvSpPr>
          <p:cNvPr id="3" name="Content Placeholder 2"/>
          <p:cNvSpPr>
            <a:spLocks noGrp="1"/>
          </p:cNvSpPr>
          <p:nvPr>
            <p:ph idx="1"/>
          </p:nvPr>
        </p:nvSpPr>
        <p:spPr>
          <a:xfrm>
            <a:off x="457200" y="1600200"/>
            <a:ext cx="5638800" cy="4525963"/>
          </a:xfrm>
        </p:spPr>
        <p:txBody>
          <a:bodyPr/>
          <a:lstStyle/>
          <a:p>
            <a:pPr marL="0" indent="0">
              <a:buNone/>
            </a:pPr>
            <a:r>
              <a:rPr lang="en-US" sz="2800" b="1" dirty="0" err="1" smtClean="0"/>
              <a:t>Trộn</a:t>
            </a:r>
            <a:r>
              <a:rPr lang="en-US" sz="2800" b="1" dirty="0" smtClean="0"/>
              <a:t> </a:t>
            </a:r>
            <a:r>
              <a:rPr lang="en-US" sz="2800" b="1" dirty="0" err="1" smtClean="0"/>
              <a:t>và</a:t>
            </a:r>
            <a:r>
              <a:rPr lang="en-US" sz="2800" b="1" dirty="0" smtClean="0"/>
              <a:t> </a:t>
            </a:r>
            <a:r>
              <a:rPr lang="en-US" sz="2800" b="1" dirty="0" err="1" smtClean="0"/>
              <a:t>tách</a:t>
            </a:r>
            <a:r>
              <a:rPr lang="en-US" sz="2800" b="1" dirty="0" smtClean="0"/>
              <a:t> ô </a:t>
            </a:r>
            <a:r>
              <a:rPr lang="en-US" sz="2800" b="1" dirty="0" err="1" smtClean="0"/>
              <a:t>bảng</a:t>
            </a:r>
            <a:endParaRPr lang="en-US" sz="2800" b="1" dirty="0" smtClean="0"/>
          </a:p>
          <a:p>
            <a:pPr marL="0" indent="406400">
              <a:buNone/>
            </a:pPr>
            <a:r>
              <a:rPr lang="en-US" sz="2400" dirty="0" err="1" smtClean="0"/>
              <a:t>Trong</a:t>
            </a:r>
            <a:r>
              <a:rPr lang="en-US" sz="2400" dirty="0" smtClean="0"/>
              <a:t> </a:t>
            </a:r>
            <a:r>
              <a:rPr lang="en-US" sz="2400" dirty="0" err="1" smtClean="0"/>
              <a:t>nhóm</a:t>
            </a:r>
            <a:r>
              <a:rPr lang="en-US" sz="2400" dirty="0" smtClean="0"/>
              <a:t> Merge</a:t>
            </a:r>
          </a:p>
          <a:p>
            <a:pPr marL="0" indent="0">
              <a:buNone/>
            </a:pPr>
            <a:r>
              <a:rPr lang="en-US" sz="2400" dirty="0" err="1" smtClean="0"/>
              <a:t>Trộn</a:t>
            </a:r>
            <a:r>
              <a:rPr lang="en-US" sz="2400" dirty="0" smtClean="0"/>
              <a:t> ô: </a:t>
            </a:r>
            <a:r>
              <a:rPr lang="en-US" sz="2400" dirty="0" err="1" smtClean="0"/>
              <a:t>Bôi</a:t>
            </a:r>
            <a:r>
              <a:rPr lang="en-US" sz="2400" dirty="0" smtClean="0"/>
              <a:t> </a:t>
            </a:r>
            <a:r>
              <a:rPr lang="en-US" sz="2400" dirty="0" err="1" smtClean="0"/>
              <a:t>đen</a:t>
            </a:r>
            <a:r>
              <a:rPr lang="en-US" sz="2400" dirty="0" smtClean="0"/>
              <a:t> </a:t>
            </a:r>
            <a:r>
              <a:rPr lang="en-US" sz="2400" dirty="0" err="1" smtClean="0"/>
              <a:t>số</a:t>
            </a:r>
            <a:r>
              <a:rPr lang="en-US" sz="2400" dirty="0" smtClean="0"/>
              <a:t> ô </a:t>
            </a:r>
            <a:r>
              <a:rPr lang="en-US" sz="2400" dirty="0" err="1" smtClean="0"/>
              <a:t>cần</a:t>
            </a:r>
            <a:r>
              <a:rPr lang="en-US" sz="2400" dirty="0" smtClean="0"/>
              <a:t> </a:t>
            </a:r>
            <a:r>
              <a:rPr lang="en-US" sz="2400" dirty="0" err="1" smtClean="0"/>
              <a:t>trộn</a:t>
            </a:r>
            <a:endParaRPr lang="en-US" sz="2400" dirty="0" smtClean="0"/>
          </a:p>
          <a:p>
            <a:pPr lvl="1">
              <a:buFont typeface="Courier New" pitchFamily="49" charset="0"/>
              <a:buChar char="o"/>
            </a:pPr>
            <a:r>
              <a:rPr lang="en-US" sz="2400" dirty="0" err="1" smtClean="0"/>
              <a:t>Vào</a:t>
            </a:r>
            <a:r>
              <a:rPr lang="en-US" sz="2400" dirty="0" smtClean="0"/>
              <a:t> </a:t>
            </a:r>
            <a:r>
              <a:rPr lang="en-US" sz="2400" b="1" dirty="0" smtClean="0"/>
              <a:t>layout</a:t>
            </a:r>
            <a:r>
              <a:rPr lang="en-US" sz="2400" dirty="0" smtClean="0"/>
              <a:t> -&gt; merge cells</a:t>
            </a:r>
          </a:p>
          <a:p>
            <a:pPr marL="0" indent="0">
              <a:buNone/>
            </a:pPr>
            <a:r>
              <a:rPr lang="en-US" sz="2400" dirty="0" err="1" smtClean="0"/>
              <a:t>Tách</a:t>
            </a:r>
            <a:r>
              <a:rPr lang="en-US" sz="2400" dirty="0" smtClean="0"/>
              <a:t> ô: </a:t>
            </a:r>
            <a:r>
              <a:rPr lang="en-US" sz="2400" dirty="0" err="1" smtClean="0"/>
              <a:t>Kích</a:t>
            </a:r>
            <a:r>
              <a:rPr lang="en-US" sz="2400" dirty="0" smtClean="0"/>
              <a:t> </a:t>
            </a:r>
            <a:r>
              <a:rPr lang="en-US" sz="2400" dirty="0" err="1" smtClean="0"/>
              <a:t>vào</a:t>
            </a:r>
            <a:r>
              <a:rPr lang="en-US" sz="2400" dirty="0" smtClean="0"/>
              <a:t> ô </a:t>
            </a:r>
            <a:r>
              <a:rPr lang="en-US" sz="2400" dirty="0" err="1" smtClean="0"/>
              <a:t>cần</a:t>
            </a:r>
            <a:r>
              <a:rPr lang="en-US" sz="2400" dirty="0" smtClean="0"/>
              <a:t> </a:t>
            </a:r>
            <a:r>
              <a:rPr lang="en-US" sz="2400" dirty="0" err="1" smtClean="0"/>
              <a:t>tách</a:t>
            </a:r>
            <a:endParaRPr lang="en-US" sz="2400" dirty="0" smtClean="0"/>
          </a:p>
          <a:p>
            <a:pPr lvl="1">
              <a:buFont typeface="Courier New" pitchFamily="49" charset="0"/>
              <a:buChar char="o"/>
            </a:pPr>
            <a:r>
              <a:rPr lang="en-US" sz="2400" dirty="0" err="1" smtClean="0"/>
              <a:t>Vào</a:t>
            </a:r>
            <a:r>
              <a:rPr lang="en-US" sz="2400" dirty="0" smtClean="0"/>
              <a:t> </a:t>
            </a:r>
            <a:r>
              <a:rPr lang="en-US" sz="2400" b="1" dirty="0" smtClean="0"/>
              <a:t>layout</a:t>
            </a:r>
            <a:r>
              <a:rPr lang="en-US" sz="2400" dirty="0" smtClean="0"/>
              <a:t> -&gt; </a:t>
            </a:r>
            <a:r>
              <a:rPr lang="en-US" sz="2400" b="1" dirty="0" err="1" smtClean="0"/>
              <a:t>Spilit</a:t>
            </a:r>
            <a:r>
              <a:rPr lang="en-US" sz="2400" b="1" dirty="0" smtClean="0"/>
              <a:t> cells</a:t>
            </a:r>
            <a:r>
              <a:rPr lang="en-US" sz="2400" dirty="0" smtClean="0"/>
              <a:t>: </a:t>
            </a:r>
            <a:r>
              <a:rPr lang="en-US" sz="2400" dirty="0" err="1" smtClean="0"/>
              <a:t>Sau</a:t>
            </a:r>
            <a:r>
              <a:rPr lang="en-US" sz="2400" dirty="0" smtClean="0"/>
              <a:t> </a:t>
            </a:r>
            <a:r>
              <a:rPr lang="en-US" sz="2400" dirty="0" err="1" smtClean="0"/>
              <a:t>đó</a:t>
            </a:r>
            <a:r>
              <a:rPr lang="en-US" sz="2400" dirty="0" smtClean="0"/>
              <a:t> </a:t>
            </a:r>
            <a:r>
              <a:rPr lang="en-US" sz="2400" dirty="0" err="1" smtClean="0"/>
              <a:t>chọn</a:t>
            </a:r>
            <a:r>
              <a:rPr lang="en-US" sz="2400" dirty="0" smtClean="0"/>
              <a:t> </a:t>
            </a:r>
            <a:r>
              <a:rPr lang="en-US" sz="2400" dirty="0" err="1" smtClean="0"/>
              <a:t>số</a:t>
            </a:r>
            <a:r>
              <a:rPr lang="en-US" sz="2400" dirty="0" smtClean="0"/>
              <a:t> </a:t>
            </a:r>
            <a:r>
              <a:rPr lang="en-US" sz="2400" dirty="0" err="1" smtClean="0"/>
              <a:t>cột</a:t>
            </a:r>
            <a:r>
              <a:rPr lang="en-US" sz="2400" dirty="0" smtClean="0"/>
              <a:t> </a:t>
            </a:r>
            <a:r>
              <a:rPr lang="en-US" sz="2400" dirty="0" err="1" smtClean="0"/>
              <a:t>hàng</a:t>
            </a:r>
            <a:r>
              <a:rPr lang="en-US" sz="2400" dirty="0" smtClean="0"/>
              <a:t> </a:t>
            </a:r>
            <a:r>
              <a:rPr lang="en-US" sz="2400" dirty="0" err="1" smtClean="0"/>
              <a:t>muốn</a:t>
            </a:r>
            <a:r>
              <a:rPr lang="en-US" sz="2400" dirty="0" smtClean="0"/>
              <a:t> </a:t>
            </a:r>
            <a:r>
              <a:rPr lang="en-US" sz="2400" dirty="0" err="1" smtClean="0"/>
              <a:t>tách</a:t>
            </a:r>
            <a:endParaRPr lang="en-US" sz="2400" dirty="0" smtClean="0"/>
          </a:p>
          <a:p>
            <a:pPr lvl="1"/>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800600"/>
            <a:ext cx="7328866" cy="1422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048716"/>
            <a:ext cx="1775883" cy="143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1828800" y="3898900"/>
            <a:ext cx="5207000" cy="16351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894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0"/>
                                        </p:tgtEl>
                                        <p:attrNameLst>
                                          <p:attrName>style.visibility</p:attrName>
                                        </p:attrNameLst>
                                      </p:cBhvr>
                                      <p:to>
                                        <p:strVal val="visible"/>
                                      </p:to>
                                    </p:set>
                                    <p:animEffect transition="in" filter="fade">
                                      <p:cBhvr>
                                        <p:cTn id="18" dur="500"/>
                                        <p:tgtEl>
                                          <p:spTgt spid="717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500"/>
                                        <p:tgtEl>
                                          <p:spTgt spid="3">
                                            <p:txEl>
                                              <p:pRg st="2" end="2"/>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arn(inVertical)">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nodeType="withEffect">
                                  <p:stCondLst>
                                    <p:cond delay="0"/>
                                  </p:stCondLst>
                                  <p:childTnLst>
                                    <p:set>
                                      <p:cBhvr>
                                        <p:cTn id="47" dur="1" fill="hold">
                                          <p:stCondLst>
                                            <p:cond delay="0"/>
                                          </p:stCondLst>
                                        </p:cTn>
                                        <p:tgtEl>
                                          <p:spTgt spid="7171"/>
                                        </p:tgtEl>
                                        <p:attrNameLst>
                                          <p:attrName>style.visibility</p:attrName>
                                        </p:attrNameLst>
                                      </p:cBhvr>
                                      <p:to>
                                        <p:strVal val="visible"/>
                                      </p:to>
                                    </p:set>
                                    <p:anim calcmode="lin" valueType="num">
                                      <p:cBhvr>
                                        <p:cTn id="48" dur="500" fill="hold"/>
                                        <p:tgtEl>
                                          <p:spTgt spid="7171"/>
                                        </p:tgtEl>
                                        <p:attrNameLst>
                                          <p:attrName>ppt_w</p:attrName>
                                        </p:attrNameLst>
                                      </p:cBhvr>
                                      <p:tavLst>
                                        <p:tav tm="0">
                                          <p:val>
                                            <p:fltVal val="0"/>
                                          </p:val>
                                        </p:tav>
                                        <p:tav tm="100000">
                                          <p:val>
                                            <p:strVal val="#ppt_w"/>
                                          </p:val>
                                        </p:tav>
                                      </p:tavLst>
                                    </p:anim>
                                    <p:anim calcmode="lin" valueType="num">
                                      <p:cBhvr>
                                        <p:cTn id="49" dur="500" fill="hold"/>
                                        <p:tgtEl>
                                          <p:spTgt spid="7171"/>
                                        </p:tgtEl>
                                        <p:attrNameLst>
                                          <p:attrName>ppt_h</p:attrName>
                                        </p:attrNameLst>
                                      </p:cBhvr>
                                      <p:tavLst>
                                        <p:tav tm="0">
                                          <p:val>
                                            <p:fltVal val="0"/>
                                          </p:val>
                                        </p:tav>
                                        <p:tav tm="100000">
                                          <p:val>
                                            <p:strVal val="#ppt_h"/>
                                          </p:val>
                                        </p:tav>
                                      </p:tavLst>
                                    </p:anim>
                                    <p:animEffect transition="in" filter="fade">
                                      <p:cBhvr>
                                        <p:cTn id="50"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4.2 </a:t>
            </a:r>
            <a:r>
              <a:rPr lang="en-US" dirty="0" err="1"/>
              <a:t>Hiệu</a:t>
            </a:r>
            <a:r>
              <a:rPr lang="en-US" dirty="0"/>
              <a:t> </a:t>
            </a:r>
            <a:r>
              <a:rPr lang="en-US" dirty="0" err="1"/>
              <a:t>chỉnh</a:t>
            </a:r>
            <a:r>
              <a:rPr lang="en-US" dirty="0"/>
              <a:t> </a:t>
            </a:r>
            <a:r>
              <a:rPr lang="en-US" dirty="0" err="1"/>
              <a:t>bảng</a:t>
            </a:r>
            <a:r>
              <a:rPr lang="en-US" dirty="0"/>
              <a:t> (</a:t>
            </a:r>
            <a:r>
              <a:rPr lang="en-US" dirty="0" err="1"/>
              <a:t>tt</a:t>
            </a:r>
            <a:r>
              <a:rPr lang="en-US" dirty="0"/>
              <a:t>)</a:t>
            </a:r>
          </a:p>
        </p:txBody>
      </p:sp>
      <p:sp>
        <p:nvSpPr>
          <p:cNvPr id="3" name="Content Placeholder 2"/>
          <p:cNvSpPr>
            <a:spLocks noGrp="1"/>
          </p:cNvSpPr>
          <p:nvPr>
            <p:ph idx="1"/>
          </p:nvPr>
        </p:nvSpPr>
        <p:spPr/>
        <p:txBody>
          <a:bodyPr/>
          <a:lstStyle/>
          <a:p>
            <a:pPr marL="0" indent="0">
              <a:buNone/>
            </a:pPr>
            <a:r>
              <a:rPr lang="en-US" sz="2800" b="1" dirty="0" err="1" smtClean="0"/>
              <a:t>Canh</a:t>
            </a:r>
            <a:r>
              <a:rPr lang="en-US" sz="2800" b="1" dirty="0" smtClean="0"/>
              <a:t> </a:t>
            </a:r>
            <a:r>
              <a:rPr lang="en-US" sz="2800" b="1" dirty="0" err="1" smtClean="0"/>
              <a:t>lề</a:t>
            </a:r>
            <a:r>
              <a:rPr lang="en-US" sz="2800" b="1" dirty="0" smtClean="0"/>
              <a:t> </a:t>
            </a:r>
            <a:r>
              <a:rPr lang="en-US" sz="2800" b="1" dirty="0" err="1" smtClean="0"/>
              <a:t>trong</a:t>
            </a:r>
            <a:r>
              <a:rPr lang="en-US" sz="2800" b="1" dirty="0" smtClean="0"/>
              <a:t> ô</a:t>
            </a:r>
          </a:p>
          <a:p>
            <a:pPr lvl="1">
              <a:buFont typeface="Courier New" pitchFamily="49" charset="0"/>
              <a:buChar char="o"/>
            </a:pPr>
            <a:r>
              <a:rPr lang="en-US" sz="2400" dirty="0" err="1" smtClean="0"/>
              <a:t>Vào</a:t>
            </a:r>
            <a:r>
              <a:rPr lang="en-US" sz="2400" dirty="0" smtClean="0"/>
              <a:t> </a:t>
            </a:r>
            <a:r>
              <a:rPr lang="en-US" sz="2400" b="1" dirty="0" smtClean="0"/>
              <a:t>layout</a:t>
            </a:r>
            <a:r>
              <a:rPr lang="en-US" sz="2400" dirty="0" smtClean="0"/>
              <a:t> -&gt; </a:t>
            </a:r>
            <a:r>
              <a:rPr lang="en-US" sz="2400" dirty="0" err="1" smtClean="0"/>
              <a:t>nhóm</a:t>
            </a:r>
            <a:r>
              <a:rPr lang="en-US" sz="2400" dirty="0" smtClean="0"/>
              <a:t> </a:t>
            </a:r>
            <a:r>
              <a:rPr lang="en-US" sz="2400" b="1" dirty="0" smtClean="0"/>
              <a:t>Alignment</a:t>
            </a:r>
          </a:p>
          <a:p>
            <a:pPr lvl="1"/>
            <a:endParaRPr lang="en-US" b="1"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245802"/>
            <a:ext cx="3752850" cy="237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781425" y="5622607"/>
            <a:ext cx="2590800" cy="366395"/>
          </a:xfrm>
          <a:prstGeom prst="rect">
            <a:avLst/>
          </a:prstGeom>
          <a:noFill/>
        </p:spPr>
        <p:txBody>
          <a:bodyPr wrap="square" rtlCol="0">
            <a:spAutoFit/>
          </a:bodyPr>
          <a:lstStyle/>
          <a:p>
            <a:pPr algn="ctr"/>
            <a:r>
              <a:rPr lang="en-US" b="1" smtClean="0">
                <a:latin typeface="Times New Roman" pitchFamily="18" charset="0"/>
                <a:cs typeface="Times New Roman" pitchFamily="18" charset="0"/>
              </a:rPr>
              <a:t>Group Alignment</a:t>
            </a:r>
            <a:endParaRPr lang="en-US" b="1">
              <a:latin typeface="Times New Roman" pitchFamily="18" charset="0"/>
              <a:cs typeface="Times New Roman" pitchFamily="18" charset="0"/>
            </a:endParaRPr>
          </a:p>
        </p:txBody>
      </p:sp>
      <p:sp>
        <p:nvSpPr>
          <p:cNvPr id="11" name="TextBox 10"/>
          <p:cNvSpPr txBox="1"/>
          <p:nvPr/>
        </p:nvSpPr>
        <p:spPr>
          <a:xfrm>
            <a:off x="914400" y="3352800"/>
            <a:ext cx="1676400" cy="369332"/>
          </a:xfrm>
          <a:prstGeom prst="rect">
            <a:avLst/>
          </a:prstGeom>
          <a:noFill/>
        </p:spPr>
        <p:txBody>
          <a:bodyPr wrap="square" rtlCol="0">
            <a:spAutoFit/>
          </a:bodyPr>
          <a:lstStyle/>
          <a:p>
            <a:r>
              <a:rPr lang="en-US" smtClean="0">
                <a:latin typeface="Times New Roman" pitchFamily="18" charset="0"/>
                <a:cs typeface="Times New Roman" pitchFamily="18" charset="0"/>
              </a:rPr>
              <a:t>Canh lề trong ô</a:t>
            </a:r>
            <a:endParaRPr lang="en-US">
              <a:latin typeface="Times New Roman" pitchFamily="18" charset="0"/>
              <a:cs typeface="Times New Roman" pitchFamily="18" charset="0"/>
            </a:endParaRPr>
          </a:p>
        </p:txBody>
      </p:sp>
      <p:sp>
        <p:nvSpPr>
          <p:cNvPr id="13" name="TextBox 12"/>
          <p:cNvSpPr txBox="1"/>
          <p:nvPr/>
        </p:nvSpPr>
        <p:spPr>
          <a:xfrm>
            <a:off x="4010025" y="2635766"/>
            <a:ext cx="2133600" cy="369332"/>
          </a:xfrm>
          <a:prstGeom prst="rect">
            <a:avLst/>
          </a:prstGeom>
          <a:noFill/>
        </p:spPr>
        <p:txBody>
          <a:bodyPr wrap="square" rtlCol="0">
            <a:spAutoFit/>
          </a:bodyPr>
          <a:lstStyle/>
          <a:p>
            <a:r>
              <a:rPr lang="en-US" smtClean="0">
                <a:latin typeface="Times New Roman" pitchFamily="18" charset="0"/>
                <a:cs typeface="Times New Roman" pitchFamily="18" charset="0"/>
              </a:rPr>
              <a:t>Xoay chữ các hướng</a:t>
            </a:r>
            <a:endParaRPr lang="en-US">
              <a:latin typeface="Times New Roman" pitchFamily="18" charset="0"/>
              <a:cs typeface="Times New Roman" pitchFamily="18" charset="0"/>
            </a:endParaRPr>
          </a:p>
        </p:txBody>
      </p:sp>
      <p:cxnSp>
        <p:nvCxnSpPr>
          <p:cNvPr id="14" name="Straight Arrow Connector 13"/>
          <p:cNvCxnSpPr>
            <a:stCxn id="11" idx="2"/>
          </p:cNvCxnSpPr>
          <p:nvPr/>
        </p:nvCxnSpPr>
        <p:spPr>
          <a:xfrm>
            <a:off x="1752600" y="3722132"/>
            <a:ext cx="1447800" cy="5450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5076825" y="2992398"/>
            <a:ext cx="0" cy="8176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9523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err="1" smtClean="0"/>
              <a:t>Thiết</a:t>
            </a:r>
            <a:r>
              <a:rPr lang="en-US" dirty="0" smtClean="0"/>
              <a:t> </a:t>
            </a:r>
            <a:r>
              <a:rPr lang="en-US" dirty="0" err="1" smtClean="0"/>
              <a:t>lập</a:t>
            </a:r>
            <a:r>
              <a:rPr lang="en-US" dirty="0" smtClean="0"/>
              <a:t> </a:t>
            </a:r>
            <a:r>
              <a:rPr lang="en-US" dirty="0" err="1" smtClean="0"/>
              <a:t>trang</a:t>
            </a:r>
            <a:r>
              <a:rPr lang="en-US" dirty="0" smtClean="0"/>
              <a:t> &amp; In &amp; </a:t>
            </a:r>
            <a:r>
              <a:rPr lang="en-US" dirty="0" err="1" smtClean="0"/>
              <a:t>Kết</a:t>
            </a:r>
            <a:r>
              <a:rPr lang="en-US" dirty="0" smtClean="0"/>
              <a:t> </a:t>
            </a:r>
            <a:r>
              <a:rPr lang="en-US" dirty="0" err="1" smtClean="0"/>
              <a:t>xuất</a:t>
            </a:r>
            <a:r>
              <a:rPr lang="en-US" dirty="0" smtClean="0"/>
              <a:t> </a:t>
            </a:r>
            <a:endParaRPr lang="en-US" dirty="0"/>
          </a:p>
        </p:txBody>
      </p:sp>
      <p:sp>
        <p:nvSpPr>
          <p:cNvPr id="4" name="Content Placeholder 3"/>
          <p:cNvSpPr>
            <a:spLocks noGrp="1"/>
          </p:cNvSpPr>
          <p:nvPr>
            <p:ph idx="1"/>
          </p:nvPr>
        </p:nvSpPr>
        <p:spPr>
          <a:xfrm>
            <a:off x="617150" y="4495800"/>
            <a:ext cx="8229600" cy="1630363"/>
          </a:xfrm>
        </p:spPr>
        <p:txBody>
          <a:bodyPr>
            <a:normAutofit fontScale="70000" lnSpcReduction="20000"/>
          </a:bodyPr>
          <a:lstStyle/>
          <a:p>
            <a:pPr>
              <a:buFont typeface="Courier New" pitchFamily="49" charset="0"/>
              <a:buChar char="o"/>
            </a:pPr>
            <a:endParaRPr lang="en-US" dirty="0" smtClean="0"/>
          </a:p>
          <a:p>
            <a:pPr marL="0" indent="0">
              <a:buNone/>
            </a:pPr>
            <a:r>
              <a:rPr lang="en-US" dirty="0" err="1"/>
              <a:t>Trước</a:t>
            </a:r>
            <a:r>
              <a:rPr lang="en-US" dirty="0"/>
              <a:t> </a:t>
            </a:r>
            <a:r>
              <a:rPr lang="en-US" dirty="0" err="1"/>
              <a:t>khi</a:t>
            </a:r>
            <a:r>
              <a:rPr lang="en-US" dirty="0"/>
              <a:t> </a:t>
            </a:r>
            <a:r>
              <a:rPr lang="en-US" dirty="0" err="1"/>
              <a:t>vào</a:t>
            </a:r>
            <a:r>
              <a:rPr lang="en-US" dirty="0"/>
              <a:t> </a:t>
            </a:r>
            <a:r>
              <a:rPr lang="en-US" dirty="0" err="1"/>
              <a:t>soạn</a:t>
            </a:r>
            <a:r>
              <a:rPr lang="en-US" dirty="0"/>
              <a:t> </a:t>
            </a:r>
            <a:r>
              <a:rPr lang="en-US" dirty="0" err="1"/>
              <a:t>thảo</a:t>
            </a:r>
            <a:r>
              <a:rPr lang="en-US" dirty="0"/>
              <a:t> </a:t>
            </a:r>
            <a:r>
              <a:rPr lang="en-US" dirty="0" err="1"/>
              <a:t>văn</a:t>
            </a:r>
            <a:r>
              <a:rPr lang="en-US" dirty="0"/>
              <a:t> </a:t>
            </a:r>
            <a:r>
              <a:rPr lang="en-US" dirty="0" err="1"/>
              <a:t>bản</a:t>
            </a:r>
            <a:r>
              <a:rPr lang="en-US" dirty="0"/>
              <a:t> </a:t>
            </a:r>
            <a:r>
              <a:rPr lang="en-US" dirty="0" err="1"/>
              <a:t>thường</a:t>
            </a:r>
            <a:r>
              <a:rPr lang="en-US" dirty="0"/>
              <a:t> </a:t>
            </a:r>
            <a:r>
              <a:rPr lang="en-US" dirty="0" err="1"/>
              <a:t>phải</a:t>
            </a:r>
            <a:r>
              <a:rPr lang="en-US" dirty="0"/>
              <a:t> </a:t>
            </a:r>
            <a:r>
              <a:rPr lang="en-US" dirty="0" err="1"/>
              <a:t>thiết</a:t>
            </a:r>
            <a:r>
              <a:rPr lang="en-US" dirty="0"/>
              <a:t> </a:t>
            </a:r>
            <a:r>
              <a:rPr lang="en-US" dirty="0" err="1"/>
              <a:t>lập</a:t>
            </a:r>
            <a:r>
              <a:rPr lang="en-US" dirty="0"/>
              <a:t> </a:t>
            </a:r>
            <a:r>
              <a:rPr lang="en-US" dirty="0" err="1"/>
              <a:t>trang</a:t>
            </a:r>
            <a:r>
              <a:rPr lang="en-US" dirty="0"/>
              <a:t> </a:t>
            </a:r>
            <a:r>
              <a:rPr lang="en-US" dirty="0" err="1"/>
              <a:t>như</a:t>
            </a:r>
            <a:r>
              <a:rPr lang="en-US" dirty="0"/>
              <a:t> </a:t>
            </a:r>
            <a:r>
              <a:rPr lang="en-US" dirty="0" err="1"/>
              <a:t>chọn</a:t>
            </a:r>
            <a:r>
              <a:rPr lang="en-US" dirty="0"/>
              <a:t> </a:t>
            </a:r>
            <a:r>
              <a:rPr lang="en-US" dirty="0" err="1"/>
              <a:t>cỡ</a:t>
            </a:r>
            <a:r>
              <a:rPr lang="en-US" dirty="0"/>
              <a:t> </a:t>
            </a:r>
            <a:r>
              <a:rPr lang="en-US" dirty="0" err="1"/>
              <a:t>giấy</a:t>
            </a:r>
            <a:r>
              <a:rPr lang="en-US" dirty="0"/>
              <a:t> in, </a:t>
            </a:r>
            <a:r>
              <a:rPr lang="en-US" dirty="0" err="1"/>
              <a:t>đặt</a:t>
            </a:r>
            <a:r>
              <a:rPr lang="en-US" dirty="0"/>
              <a:t> </a:t>
            </a:r>
            <a:r>
              <a:rPr lang="en-US" dirty="0" err="1"/>
              <a:t>lề</a:t>
            </a:r>
            <a:r>
              <a:rPr lang="en-US" dirty="0"/>
              <a:t> </a:t>
            </a:r>
            <a:r>
              <a:rPr lang="en-US" dirty="0" err="1"/>
              <a:t>cho</a:t>
            </a:r>
            <a:r>
              <a:rPr lang="en-US" dirty="0"/>
              <a:t> </a:t>
            </a:r>
            <a:r>
              <a:rPr lang="en-US" dirty="0" err="1"/>
              <a:t>trang</a:t>
            </a:r>
            <a:r>
              <a:rPr lang="en-US" dirty="0"/>
              <a:t>… </a:t>
            </a:r>
            <a:r>
              <a:rPr lang="en-US" dirty="0" err="1"/>
              <a:t>Chọn</a:t>
            </a:r>
            <a:r>
              <a:rPr lang="en-US" dirty="0"/>
              <a:t> tab </a:t>
            </a:r>
            <a:r>
              <a:rPr lang="en-US" b="1" dirty="0"/>
              <a:t>Page Layout</a:t>
            </a:r>
            <a:r>
              <a:rPr lang="en-US" dirty="0"/>
              <a:t> </a:t>
            </a:r>
            <a:r>
              <a:rPr lang="en-US" dirty="0" err="1"/>
              <a:t>chọn</a:t>
            </a:r>
            <a:r>
              <a:rPr lang="en-US" dirty="0"/>
              <a:t> </a:t>
            </a:r>
            <a:r>
              <a:rPr lang="en-US" dirty="0" err="1"/>
              <a:t>mũi</a:t>
            </a:r>
            <a:r>
              <a:rPr lang="en-US" dirty="0"/>
              <a:t> </a:t>
            </a:r>
            <a:r>
              <a:rPr lang="en-US" dirty="0" err="1"/>
              <a:t>tên</a:t>
            </a:r>
            <a:r>
              <a:rPr lang="en-US" dirty="0"/>
              <a:t> </a:t>
            </a:r>
            <a:r>
              <a:rPr lang="en-US" dirty="0" err="1"/>
              <a:t>chéo</a:t>
            </a:r>
            <a:r>
              <a:rPr lang="en-US" dirty="0"/>
              <a:t> </a:t>
            </a:r>
            <a:r>
              <a:rPr lang="en-US" dirty="0" err="1"/>
              <a:t>xuống</a:t>
            </a:r>
            <a:r>
              <a:rPr lang="en-US" dirty="0"/>
              <a:t> </a:t>
            </a:r>
            <a:r>
              <a:rPr lang="en-US" dirty="0" err="1"/>
              <a:t>để</a:t>
            </a:r>
            <a:r>
              <a:rPr lang="en-US" dirty="0"/>
              <a:t> </a:t>
            </a:r>
            <a:r>
              <a:rPr lang="en-US" dirty="0" err="1"/>
              <a:t>vào</a:t>
            </a:r>
            <a:r>
              <a:rPr lang="en-US" dirty="0"/>
              <a:t> </a:t>
            </a:r>
            <a:r>
              <a:rPr lang="en-US" dirty="0" err="1"/>
              <a:t>mục</a:t>
            </a:r>
            <a:r>
              <a:rPr lang="en-US" b="1" i="1" dirty="0"/>
              <a:t> Page Setup</a:t>
            </a:r>
            <a:r>
              <a:rPr lang="en-US" dirty="0"/>
              <a:t> </a:t>
            </a:r>
            <a:r>
              <a:rPr lang="en-US" dirty="0" err="1"/>
              <a:t>để</a:t>
            </a:r>
            <a:r>
              <a:rPr lang="en-US" dirty="0"/>
              <a:t> </a:t>
            </a:r>
            <a:r>
              <a:rPr lang="en-US" dirty="0" err="1"/>
              <a:t>thiết</a:t>
            </a:r>
            <a:r>
              <a:rPr lang="en-US" dirty="0"/>
              <a:t> </a:t>
            </a:r>
            <a:r>
              <a:rPr lang="en-US" dirty="0" err="1"/>
              <a:t>lập</a:t>
            </a:r>
            <a:r>
              <a:rPr lang="en-US" dirty="0"/>
              <a:t> </a:t>
            </a:r>
            <a:r>
              <a:rPr lang="en-US" dirty="0" err="1"/>
              <a:t>trang</a:t>
            </a:r>
            <a:r>
              <a:rPr lang="en-US" dirty="0"/>
              <a:t> in, </a:t>
            </a:r>
            <a:r>
              <a:rPr lang="en-US" dirty="0" err="1"/>
              <a:t>khi</a:t>
            </a:r>
            <a:r>
              <a:rPr lang="en-US" dirty="0"/>
              <a:t> </a:t>
            </a:r>
            <a:r>
              <a:rPr lang="en-US" dirty="0" err="1"/>
              <a:t>đó</a:t>
            </a:r>
            <a:r>
              <a:rPr lang="en-US" dirty="0"/>
              <a:t> </a:t>
            </a:r>
            <a:r>
              <a:rPr lang="en-US" dirty="0" err="1"/>
              <a:t>cửa</a:t>
            </a:r>
            <a:r>
              <a:rPr lang="en-US" dirty="0"/>
              <a:t> </a:t>
            </a:r>
            <a:r>
              <a:rPr lang="en-US" dirty="0" err="1"/>
              <a:t>sổ</a:t>
            </a:r>
            <a:r>
              <a:rPr lang="en-US" dirty="0"/>
              <a:t> </a:t>
            </a:r>
            <a:r>
              <a:rPr lang="en-US" b="1" dirty="0"/>
              <a:t>Page Setup</a:t>
            </a:r>
            <a:r>
              <a:rPr lang="en-US" dirty="0"/>
              <a:t> </a:t>
            </a:r>
            <a:r>
              <a:rPr lang="en-US" dirty="0" err="1"/>
              <a:t>xuất</a:t>
            </a:r>
            <a:r>
              <a:rPr lang="en-US" dirty="0"/>
              <a:t> </a:t>
            </a:r>
            <a:r>
              <a:rPr lang="en-US" dirty="0" err="1"/>
              <a:t>hiện</a:t>
            </a:r>
            <a:r>
              <a:rPr lang="en-US" dirty="0"/>
              <a:t>.</a:t>
            </a:r>
          </a:p>
          <a:p>
            <a:pPr marL="0" indent="0">
              <a:buNone/>
            </a:pPr>
            <a:endParaRPr lang="en-US" dirty="0"/>
          </a:p>
        </p:txBody>
      </p:sp>
      <p:sp>
        <p:nvSpPr>
          <p:cNvPr id="5" name="Rectangle 4"/>
          <p:cNvSpPr/>
          <p:nvPr/>
        </p:nvSpPr>
        <p:spPr>
          <a:xfrm>
            <a:off x="3505200" y="25908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009" name="Group 1"/>
          <p:cNvGrpSpPr>
            <a:grpSpLocks/>
          </p:cNvGrpSpPr>
          <p:nvPr/>
        </p:nvGrpSpPr>
        <p:grpSpPr bwMode="auto">
          <a:xfrm>
            <a:off x="1600200" y="1295400"/>
            <a:ext cx="5264150" cy="3532187"/>
            <a:chOff x="1808" y="2807"/>
            <a:chExt cx="8290" cy="5563"/>
          </a:xfrm>
        </p:grpSpPr>
        <p:grpSp>
          <p:nvGrpSpPr>
            <p:cNvPr id="43010" name="Group 2"/>
            <p:cNvGrpSpPr>
              <a:grpSpLocks/>
            </p:cNvGrpSpPr>
            <p:nvPr/>
          </p:nvGrpSpPr>
          <p:grpSpPr bwMode="auto">
            <a:xfrm>
              <a:off x="1808" y="2807"/>
              <a:ext cx="8290" cy="4967"/>
              <a:chOff x="1700" y="3272"/>
              <a:chExt cx="8290" cy="4967"/>
            </a:xfrm>
          </p:grpSpPr>
          <p:pic>
            <p:nvPicPr>
              <p:cNvPr id="43011" name="Picture 3"/>
              <p:cNvPicPr>
                <a:picLocks noChangeAspect="1" noChangeArrowheads="1"/>
              </p:cNvPicPr>
              <p:nvPr/>
            </p:nvPicPr>
            <p:blipFill>
              <a:blip r:embed="rId2"/>
              <a:srcRect/>
              <a:stretch>
                <a:fillRect/>
              </a:stretch>
            </p:blipFill>
            <p:spPr bwMode="auto">
              <a:xfrm>
                <a:off x="5955" y="3272"/>
                <a:ext cx="4035" cy="4950"/>
              </a:xfrm>
              <a:prstGeom prst="rect">
                <a:avLst/>
              </a:prstGeom>
              <a:noFill/>
              <a:ln w="9525">
                <a:noFill/>
                <a:miter lim="800000"/>
                <a:headEnd/>
                <a:tailEnd/>
              </a:ln>
            </p:spPr>
          </p:pic>
          <p:pic>
            <p:nvPicPr>
              <p:cNvPr id="43012" name="Picture 4"/>
              <p:cNvPicPr>
                <a:picLocks noChangeAspect="1" noChangeArrowheads="1"/>
              </p:cNvPicPr>
              <p:nvPr/>
            </p:nvPicPr>
            <p:blipFill>
              <a:blip r:embed="rId3"/>
              <a:srcRect/>
              <a:stretch>
                <a:fillRect/>
              </a:stretch>
            </p:blipFill>
            <p:spPr bwMode="auto">
              <a:xfrm>
                <a:off x="1700" y="3289"/>
                <a:ext cx="4035" cy="4950"/>
              </a:xfrm>
              <a:prstGeom prst="rect">
                <a:avLst/>
              </a:prstGeom>
              <a:noFill/>
              <a:ln w="9525">
                <a:noFill/>
                <a:miter lim="800000"/>
                <a:headEnd/>
                <a:tailEnd/>
              </a:ln>
            </p:spPr>
          </p:pic>
        </p:grpSp>
        <p:sp>
          <p:nvSpPr>
            <p:cNvPr id="43013" name="Text Box 5"/>
            <p:cNvSpPr txBox="1">
              <a:spLocks noChangeArrowheads="1"/>
            </p:cNvSpPr>
            <p:nvPr/>
          </p:nvSpPr>
          <p:spPr bwMode="auto">
            <a:xfrm>
              <a:off x="2563" y="7785"/>
              <a:ext cx="6780" cy="58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89839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err="1" smtClean="0"/>
              <a:t>Thiết</a:t>
            </a:r>
            <a:r>
              <a:rPr lang="en-US" dirty="0" smtClean="0"/>
              <a:t> </a:t>
            </a:r>
            <a:r>
              <a:rPr lang="en-US" dirty="0" err="1" smtClean="0"/>
              <a:t>lập</a:t>
            </a:r>
            <a:r>
              <a:rPr lang="en-US" dirty="0" smtClean="0"/>
              <a:t> </a:t>
            </a:r>
            <a:r>
              <a:rPr lang="en-US" dirty="0" err="1" smtClean="0"/>
              <a:t>trang</a:t>
            </a:r>
            <a:r>
              <a:rPr lang="en-US" dirty="0" smtClean="0"/>
              <a:t> &amp; In &amp; </a:t>
            </a:r>
            <a:r>
              <a:rPr lang="en-US" dirty="0" err="1" smtClean="0"/>
              <a:t>Kết</a:t>
            </a:r>
            <a:r>
              <a:rPr lang="en-US" dirty="0" smtClean="0"/>
              <a:t> </a:t>
            </a:r>
            <a:r>
              <a:rPr lang="en-US" dirty="0" err="1" smtClean="0"/>
              <a:t>xuất</a:t>
            </a:r>
            <a:r>
              <a:rPr lang="en-US" dirty="0" smtClean="0"/>
              <a:t> </a:t>
            </a:r>
            <a:endParaRPr lang="en-US" dirty="0"/>
          </a:p>
        </p:txBody>
      </p:sp>
      <p:sp>
        <p:nvSpPr>
          <p:cNvPr id="4" name="Content Placeholder 3"/>
          <p:cNvSpPr>
            <a:spLocks noGrp="1"/>
          </p:cNvSpPr>
          <p:nvPr>
            <p:ph idx="1"/>
          </p:nvPr>
        </p:nvSpPr>
        <p:spPr>
          <a:xfrm>
            <a:off x="617150" y="4038600"/>
            <a:ext cx="8229600" cy="2087563"/>
          </a:xfrm>
        </p:spPr>
        <p:txBody>
          <a:bodyPr>
            <a:normAutofit fontScale="55000" lnSpcReduction="20000"/>
          </a:bodyPr>
          <a:lstStyle/>
          <a:p>
            <a:pPr lvl="0"/>
            <a:r>
              <a:rPr lang="en-US" dirty="0" err="1"/>
              <a:t>Lớp</a:t>
            </a:r>
            <a:r>
              <a:rPr lang="en-US" dirty="0"/>
              <a:t> </a:t>
            </a:r>
            <a:r>
              <a:rPr lang="en-US" b="1" dirty="0"/>
              <a:t>Margins</a:t>
            </a:r>
            <a:r>
              <a:rPr lang="en-US" dirty="0"/>
              <a:t>: </a:t>
            </a:r>
            <a:r>
              <a:rPr lang="en-US" dirty="0" err="1"/>
              <a:t>Gồm</a:t>
            </a:r>
            <a:r>
              <a:rPr lang="en-US" dirty="0"/>
              <a:t> </a:t>
            </a:r>
            <a:r>
              <a:rPr lang="en-US" dirty="0" err="1"/>
              <a:t>các</a:t>
            </a:r>
            <a:r>
              <a:rPr lang="en-US" dirty="0"/>
              <a:t> </a:t>
            </a:r>
            <a:r>
              <a:rPr lang="en-US" dirty="0" err="1"/>
              <a:t>lựa</a:t>
            </a:r>
            <a:r>
              <a:rPr lang="en-US" dirty="0"/>
              <a:t> </a:t>
            </a:r>
            <a:r>
              <a:rPr lang="en-US" dirty="0" err="1"/>
              <a:t>chọn</a:t>
            </a:r>
            <a:endParaRPr lang="en-US" dirty="0"/>
          </a:p>
          <a:p>
            <a:pPr lvl="1"/>
            <a:r>
              <a:rPr lang="en-US" dirty="0"/>
              <a:t>Margins: </a:t>
            </a:r>
            <a:r>
              <a:rPr lang="en-US" dirty="0" err="1"/>
              <a:t>Căn</a:t>
            </a:r>
            <a:r>
              <a:rPr lang="en-US" dirty="0"/>
              <a:t> </a:t>
            </a:r>
            <a:r>
              <a:rPr lang="en-US" dirty="0" err="1"/>
              <a:t>lề</a:t>
            </a:r>
            <a:r>
              <a:rPr lang="en-US" dirty="0"/>
              <a:t> </a:t>
            </a:r>
            <a:r>
              <a:rPr lang="en-US" dirty="0" err="1"/>
              <a:t>cho</a:t>
            </a:r>
            <a:r>
              <a:rPr lang="en-US" dirty="0"/>
              <a:t> </a:t>
            </a:r>
            <a:r>
              <a:rPr lang="en-US" dirty="0" err="1"/>
              <a:t>trang</a:t>
            </a:r>
            <a:r>
              <a:rPr lang="en-US" dirty="0"/>
              <a:t>: Top- </a:t>
            </a:r>
            <a:r>
              <a:rPr lang="en-US" dirty="0" err="1"/>
              <a:t>lề</a:t>
            </a:r>
            <a:r>
              <a:rPr lang="en-US" dirty="0"/>
              <a:t> </a:t>
            </a:r>
            <a:r>
              <a:rPr lang="en-US" dirty="0" err="1"/>
              <a:t>trên</a:t>
            </a:r>
            <a:r>
              <a:rPr lang="en-US" dirty="0"/>
              <a:t>, Left- </a:t>
            </a:r>
            <a:r>
              <a:rPr lang="en-US" dirty="0" err="1"/>
              <a:t>lề</a:t>
            </a:r>
            <a:r>
              <a:rPr lang="en-US" dirty="0"/>
              <a:t> </a:t>
            </a:r>
            <a:r>
              <a:rPr lang="en-US" dirty="0" err="1"/>
              <a:t>trái</a:t>
            </a:r>
            <a:r>
              <a:rPr lang="en-US" dirty="0"/>
              <a:t>, Right- </a:t>
            </a:r>
            <a:r>
              <a:rPr lang="en-US" dirty="0" err="1"/>
              <a:t>lề</a:t>
            </a:r>
            <a:r>
              <a:rPr lang="en-US" dirty="0"/>
              <a:t> </a:t>
            </a:r>
            <a:r>
              <a:rPr lang="en-US" dirty="0" err="1"/>
              <a:t>phải</a:t>
            </a:r>
            <a:r>
              <a:rPr lang="en-US" dirty="0"/>
              <a:t>, Bottom- </a:t>
            </a:r>
            <a:r>
              <a:rPr lang="en-US" dirty="0" err="1"/>
              <a:t>lề</a:t>
            </a:r>
            <a:r>
              <a:rPr lang="en-US" dirty="0"/>
              <a:t> </a:t>
            </a:r>
            <a:r>
              <a:rPr lang="en-US" dirty="0" err="1"/>
              <a:t>dưới</a:t>
            </a:r>
            <a:r>
              <a:rPr lang="en-US" dirty="0"/>
              <a:t>, Gutter- </a:t>
            </a:r>
            <a:r>
              <a:rPr lang="en-US" dirty="0" err="1"/>
              <a:t>chừa</a:t>
            </a:r>
            <a:r>
              <a:rPr lang="en-US" dirty="0"/>
              <a:t> </a:t>
            </a:r>
            <a:r>
              <a:rPr lang="en-US" dirty="0" err="1"/>
              <a:t>lề</a:t>
            </a:r>
            <a:r>
              <a:rPr lang="en-US" dirty="0"/>
              <a:t> </a:t>
            </a:r>
            <a:r>
              <a:rPr lang="en-US" dirty="0" err="1"/>
              <a:t>cho</a:t>
            </a:r>
            <a:r>
              <a:rPr lang="en-US" dirty="0"/>
              <a:t> </a:t>
            </a:r>
            <a:r>
              <a:rPr lang="en-US" dirty="0" err="1"/>
              <a:t>việc</a:t>
            </a:r>
            <a:r>
              <a:rPr lang="en-US" dirty="0"/>
              <a:t> </a:t>
            </a:r>
            <a:r>
              <a:rPr lang="en-US" dirty="0" err="1"/>
              <a:t>đóng</a:t>
            </a:r>
            <a:r>
              <a:rPr lang="en-US" dirty="0"/>
              <a:t> </a:t>
            </a:r>
            <a:r>
              <a:rPr lang="en-US" dirty="0" err="1"/>
              <a:t>tài</a:t>
            </a:r>
            <a:r>
              <a:rPr lang="en-US" dirty="0"/>
              <a:t> </a:t>
            </a:r>
            <a:r>
              <a:rPr lang="en-US" dirty="0" err="1"/>
              <a:t>liệu</a:t>
            </a:r>
            <a:r>
              <a:rPr lang="en-US" dirty="0"/>
              <a:t>.</a:t>
            </a:r>
          </a:p>
          <a:p>
            <a:pPr lvl="1"/>
            <a:r>
              <a:rPr lang="en-US" dirty="0"/>
              <a:t>Orientation: </a:t>
            </a:r>
            <a:r>
              <a:rPr lang="en-US" dirty="0" err="1"/>
              <a:t>Chọn</a:t>
            </a:r>
            <a:r>
              <a:rPr lang="en-US" dirty="0"/>
              <a:t> </a:t>
            </a:r>
            <a:r>
              <a:rPr lang="en-US" dirty="0" err="1"/>
              <a:t>hướng</a:t>
            </a:r>
            <a:r>
              <a:rPr lang="en-US" dirty="0"/>
              <a:t> </a:t>
            </a:r>
            <a:r>
              <a:rPr lang="en-US" dirty="0" err="1"/>
              <a:t>giấy</a:t>
            </a:r>
            <a:r>
              <a:rPr lang="en-US" dirty="0"/>
              <a:t> in. Portrait- </a:t>
            </a:r>
            <a:r>
              <a:rPr lang="en-US" dirty="0" err="1"/>
              <a:t>hướng</a:t>
            </a:r>
            <a:r>
              <a:rPr lang="en-US" dirty="0"/>
              <a:t> </a:t>
            </a:r>
            <a:r>
              <a:rPr lang="en-US" dirty="0" err="1"/>
              <a:t>đứng</a:t>
            </a:r>
            <a:r>
              <a:rPr lang="en-US" dirty="0"/>
              <a:t>, Landscape- </a:t>
            </a:r>
            <a:r>
              <a:rPr lang="en-US" dirty="0" err="1"/>
              <a:t>hướng</a:t>
            </a:r>
            <a:r>
              <a:rPr lang="en-US" dirty="0"/>
              <a:t> </a:t>
            </a:r>
            <a:r>
              <a:rPr lang="en-US" dirty="0" err="1"/>
              <a:t>ngang</a:t>
            </a:r>
            <a:r>
              <a:rPr lang="en-US" dirty="0"/>
              <a:t>,</a:t>
            </a:r>
          </a:p>
          <a:p>
            <a:pPr lvl="1"/>
            <a:r>
              <a:rPr lang="en-US" dirty="0"/>
              <a:t>Multiple Pages: </a:t>
            </a:r>
            <a:r>
              <a:rPr lang="en-US" dirty="0" err="1"/>
              <a:t>Chọn</a:t>
            </a:r>
            <a:r>
              <a:rPr lang="en-US" dirty="0"/>
              <a:t> </a:t>
            </a:r>
            <a:r>
              <a:rPr lang="en-US" dirty="0" err="1"/>
              <a:t>kiểu</a:t>
            </a:r>
            <a:r>
              <a:rPr lang="en-US" dirty="0"/>
              <a:t> in. Normal- </a:t>
            </a:r>
            <a:r>
              <a:rPr lang="en-US" dirty="0" err="1"/>
              <a:t>bình</a:t>
            </a:r>
            <a:r>
              <a:rPr lang="en-US" dirty="0"/>
              <a:t> </a:t>
            </a:r>
            <a:r>
              <a:rPr lang="en-US" dirty="0" err="1"/>
              <a:t>thường</a:t>
            </a:r>
            <a:r>
              <a:rPr lang="en-US" dirty="0"/>
              <a:t>, Mirror Margins – </a:t>
            </a:r>
            <a:r>
              <a:rPr lang="en-US" dirty="0" err="1"/>
              <a:t>lề</a:t>
            </a:r>
            <a:r>
              <a:rPr lang="en-US" dirty="0"/>
              <a:t> </a:t>
            </a:r>
            <a:r>
              <a:rPr lang="en-US" dirty="0" err="1"/>
              <a:t>trái</a:t>
            </a:r>
            <a:r>
              <a:rPr lang="en-US" dirty="0"/>
              <a:t> </a:t>
            </a:r>
            <a:r>
              <a:rPr lang="en-US" dirty="0" err="1"/>
              <a:t>và</a:t>
            </a:r>
            <a:r>
              <a:rPr lang="en-US" dirty="0"/>
              <a:t> </a:t>
            </a:r>
            <a:r>
              <a:rPr lang="en-US" dirty="0" err="1"/>
              <a:t>phaie</a:t>
            </a:r>
            <a:r>
              <a:rPr lang="en-US" dirty="0"/>
              <a:t> </a:t>
            </a:r>
            <a:r>
              <a:rPr lang="en-US" dirty="0" err="1"/>
              <a:t>của</a:t>
            </a:r>
            <a:r>
              <a:rPr lang="en-US" dirty="0"/>
              <a:t> </a:t>
            </a:r>
            <a:r>
              <a:rPr lang="en-US" dirty="0" err="1"/>
              <a:t>hai</a:t>
            </a:r>
            <a:r>
              <a:rPr lang="en-US" dirty="0"/>
              <a:t> </a:t>
            </a:r>
            <a:r>
              <a:rPr lang="en-US" dirty="0" err="1"/>
              <a:t>trang</a:t>
            </a:r>
            <a:r>
              <a:rPr lang="en-US" dirty="0"/>
              <a:t> </a:t>
            </a:r>
            <a:r>
              <a:rPr lang="en-US" dirty="0" err="1"/>
              <a:t>chẵn</a:t>
            </a:r>
            <a:r>
              <a:rPr lang="en-US" dirty="0"/>
              <a:t> </a:t>
            </a:r>
            <a:r>
              <a:rPr lang="en-US" dirty="0" err="1"/>
              <a:t>lẻ</a:t>
            </a:r>
            <a:r>
              <a:rPr lang="en-US" dirty="0"/>
              <a:t> </a:t>
            </a:r>
            <a:r>
              <a:rPr lang="en-US" dirty="0" err="1"/>
              <a:t>đối</a:t>
            </a:r>
            <a:r>
              <a:rPr lang="en-US" dirty="0"/>
              <a:t> </a:t>
            </a:r>
            <a:r>
              <a:rPr lang="en-US" dirty="0" err="1"/>
              <a:t>xứng</a:t>
            </a:r>
            <a:r>
              <a:rPr lang="en-US" dirty="0"/>
              <a:t> </a:t>
            </a:r>
            <a:r>
              <a:rPr lang="en-US" dirty="0" err="1"/>
              <a:t>nhau</a:t>
            </a:r>
            <a:r>
              <a:rPr lang="en-US" dirty="0"/>
              <a:t> qua </a:t>
            </a:r>
            <a:r>
              <a:rPr lang="en-US" dirty="0" err="1"/>
              <a:t>gáy</a:t>
            </a:r>
            <a:r>
              <a:rPr lang="en-US" dirty="0"/>
              <a:t> </a:t>
            </a:r>
            <a:r>
              <a:rPr lang="en-US" dirty="0" err="1"/>
              <a:t>cuốn</a:t>
            </a:r>
            <a:r>
              <a:rPr lang="en-US" dirty="0"/>
              <a:t> </a:t>
            </a:r>
            <a:r>
              <a:rPr lang="en-US" dirty="0" err="1"/>
              <a:t>sách</a:t>
            </a:r>
            <a:r>
              <a:rPr lang="en-US" dirty="0"/>
              <a:t>, 2 pages per sheet –2 </a:t>
            </a:r>
            <a:r>
              <a:rPr lang="en-US" dirty="0" err="1"/>
              <a:t>trang</a:t>
            </a:r>
            <a:r>
              <a:rPr lang="en-US" dirty="0"/>
              <a:t> in </a:t>
            </a:r>
            <a:r>
              <a:rPr lang="en-US" dirty="0" err="1"/>
              <a:t>trên</a:t>
            </a:r>
            <a:r>
              <a:rPr lang="en-US" dirty="0"/>
              <a:t> </a:t>
            </a:r>
            <a:r>
              <a:rPr lang="en-US" dirty="0" err="1"/>
              <a:t>một</a:t>
            </a:r>
            <a:r>
              <a:rPr lang="en-US" dirty="0"/>
              <a:t> </a:t>
            </a:r>
            <a:r>
              <a:rPr lang="en-US" dirty="0" err="1"/>
              <a:t>khổ</a:t>
            </a:r>
            <a:r>
              <a:rPr lang="en-US" dirty="0"/>
              <a:t> </a:t>
            </a:r>
            <a:r>
              <a:rPr lang="en-US" dirty="0" err="1"/>
              <a:t>giấy</a:t>
            </a:r>
            <a:r>
              <a:rPr lang="en-US" dirty="0"/>
              <a:t>.</a:t>
            </a:r>
          </a:p>
          <a:p>
            <a:pPr lvl="1"/>
            <a:r>
              <a:rPr lang="en-US" dirty="0"/>
              <a:t>Apply to: </a:t>
            </a:r>
            <a:r>
              <a:rPr lang="en-US" dirty="0" err="1"/>
              <a:t>Phạm</a:t>
            </a:r>
            <a:r>
              <a:rPr lang="en-US" dirty="0"/>
              <a:t> vi </a:t>
            </a:r>
            <a:r>
              <a:rPr lang="en-US" dirty="0" err="1"/>
              <a:t>áp</a:t>
            </a:r>
            <a:r>
              <a:rPr lang="en-US" dirty="0"/>
              <a:t> </a:t>
            </a:r>
            <a:r>
              <a:rPr lang="en-US" dirty="0" err="1" smtClean="0"/>
              <a:t>dụng</a:t>
            </a:r>
            <a:endParaRPr lang="en-US" dirty="0"/>
          </a:p>
        </p:txBody>
      </p:sp>
      <p:sp>
        <p:nvSpPr>
          <p:cNvPr id="5" name="Rectangle 4"/>
          <p:cNvSpPr/>
          <p:nvPr/>
        </p:nvSpPr>
        <p:spPr>
          <a:xfrm>
            <a:off x="3505200" y="25908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
          <p:cNvGrpSpPr>
            <a:grpSpLocks/>
          </p:cNvGrpSpPr>
          <p:nvPr/>
        </p:nvGrpSpPr>
        <p:grpSpPr bwMode="auto">
          <a:xfrm>
            <a:off x="1600200" y="1295400"/>
            <a:ext cx="4572000" cy="3124199"/>
            <a:chOff x="1808" y="2807"/>
            <a:chExt cx="8290" cy="5563"/>
          </a:xfrm>
        </p:grpSpPr>
        <p:grpSp>
          <p:nvGrpSpPr>
            <p:cNvPr id="6" name="Group 2"/>
            <p:cNvGrpSpPr>
              <a:grpSpLocks/>
            </p:cNvGrpSpPr>
            <p:nvPr/>
          </p:nvGrpSpPr>
          <p:grpSpPr bwMode="auto">
            <a:xfrm>
              <a:off x="1808" y="2807"/>
              <a:ext cx="8290" cy="4967"/>
              <a:chOff x="1700" y="3272"/>
              <a:chExt cx="8290" cy="4967"/>
            </a:xfrm>
          </p:grpSpPr>
          <p:pic>
            <p:nvPicPr>
              <p:cNvPr id="43011" name="Picture 3"/>
              <p:cNvPicPr>
                <a:picLocks noChangeAspect="1" noChangeArrowheads="1"/>
              </p:cNvPicPr>
              <p:nvPr/>
            </p:nvPicPr>
            <p:blipFill>
              <a:blip r:embed="rId2"/>
              <a:srcRect/>
              <a:stretch>
                <a:fillRect/>
              </a:stretch>
            </p:blipFill>
            <p:spPr bwMode="auto">
              <a:xfrm>
                <a:off x="5955" y="3272"/>
                <a:ext cx="4035" cy="4950"/>
              </a:xfrm>
              <a:prstGeom prst="rect">
                <a:avLst/>
              </a:prstGeom>
              <a:noFill/>
              <a:ln w="9525">
                <a:noFill/>
                <a:miter lim="800000"/>
                <a:headEnd/>
                <a:tailEnd/>
              </a:ln>
            </p:spPr>
          </p:pic>
          <p:pic>
            <p:nvPicPr>
              <p:cNvPr id="43012" name="Picture 4"/>
              <p:cNvPicPr>
                <a:picLocks noChangeAspect="1" noChangeArrowheads="1"/>
              </p:cNvPicPr>
              <p:nvPr/>
            </p:nvPicPr>
            <p:blipFill>
              <a:blip r:embed="rId3"/>
              <a:srcRect/>
              <a:stretch>
                <a:fillRect/>
              </a:stretch>
            </p:blipFill>
            <p:spPr bwMode="auto">
              <a:xfrm>
                <a:off x="1700" y="3289"/>
                <a:ext cx="4035" cy="4950"/>
              </a:xfrm>
              <a:prstGeom prst="rect">
                <a:avLst/>
              </a:prstGeom>
              <a:noFill/>
              <a:ln w="9525">
                <a:noFill/>
                <a:miter lim="800000"/>
                <a:headEnd/>
                <a:tailEnd/>
              </a:ln>
            </p:spPr>
          </p:pic>
        </p:grpSp>
        <p:sp>
          <p:nvSpPr>
            <p:cNvPr id="43013" name="Text Box 5"/>
            <p:cNvSpPr txBox="1">
              <a:spLocks noChangeArrowheads="1"/>
            </p:cNvSpPr>
            <p:nvPr/>
          </p:nvSpPr>
          <p:spPr bwMode="auto">
            <a:xfrm>
              <a:off x="2563" y="7785"/>
              <a:ext cx="6780" cy="58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89839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err="1" smtClean="0"/>
              <a:t>Thiết</a:t>
            </a:r>
            <a:r>
              <a:rPr lang="en-US" dirty="0" smtClean="0"/>
              <a:t> </a:t>
            </a:r>
            <a:r>
              <a:rPr lang="en-US" dirty="0" err="1" smtClean="0"/>
              <a:t>lập</a:t>
            </a:r>
            <a:r>
              <a:rPr lang="en-US" dirty="0" smtClean="0"/>
              <a:t> </a:t>
            </a:r>
            <a:r>
              <a:rPr lang="en-US" dirty="0" err="1" smtClean="0"/>
              <a:t>trang</a:t>
            </a:r>
            <a:r>
              <a:rPr lang="en-US" dirty="0" smtClean="0"/>
              <a:t> &amp; In &amp; </a:t>
            </a:r>
            <a:r>
              <a:rPr lang="en-US" dirty="0" err="1" smtClean="0"/>
              <a:t>Kết</a:t>
            </a:r>
            <a:r>
              <a:rPr lang="en-US" dirty="0" smtClean="0"/>
              <a:t> </a:t>
            </a:r>
            <a:r>
              <a:rPr lang="en-US" dirty="0" err="1" smtClean="0"/>
              <a:t>xuất</a:t>
            </a:r>
            <a:r>
              <a:rPr lang="en-US" dirty="0" smtClean="0"/>
              <a:t> </a:t>
            </a:r>
            <a:endParaRPr lang="en-US" dirty="0"/>
          </a:p>
        </p:txBody>
      </p:sp>
      <p:sp>
        <p:nvSpPr>
          <p:cNvPr id="4" name="Content Placeholder 3"/>
          <p:cNvSpPr>
            <a:spLocks noGrp="1"/>
          </p:cNvSpPr>
          <p:nvPr>
            <p:ph idx="1"/>
          </p:nvPr>
        </p:nvSpPr>
        <p:spPr>
          <a:xfrm>
            <a:off x="617150" y="4038600"/>
            <a:ext cx="8229600" cy="2087563"/>
          </a:xfrm>
        </p:spPr>
        <p:txBody>
          <a:bodyPr>
            <a:normAutofit fontScale="55000" lnSpcReduction="20000"/>
          </a:bodyPr>
          <a:lstStyle/>
          <a:p>
            <a:pPr lvl="0"/>
            <a:r>
              <a:rPr lang="en-US" dirty="0" err="1"/>
              <a:t>Lớp</a:t>
            </a:r>
            <a:r>
              <a:rPr lang="en-US" dirty="0"/>
              <a:t> </a:t>
            </a:r>
            <a:r>
              <a:rPr lang="en-US" b="1" dirty="0"/>
              <a:t>Margins</a:t>
            </a:r>
            <a:r>
              <a:rPr lang="en-US" dirty="0"/>
              <a:t>: </a:t>
            </a:r>
            <a:r>
              <a:rPr lang="en-US" dirty="0" err="1"/>
              <a:t>Gồm</a:t>
            </a:r>
            <a:r>
              <a:rPr lang="en-US" dirty="0"/>
              <a:t> </a:t>
            </a:r>
            <a:r>
              <a:rPr lang="en-US" dirty="0" err="1"/>
              <a:t>các</a:t>
            </a:r>
            <a:r>
              <a:rPr lang="en-US" dirty="0"/>
              <a:t> </a:t>
            </a:r>
            <a:r>
              <a:rPr lang="en-US" dirty="0" err="1"/>
              <a:t>lựa</a:t>
            </a:r>
            <a:r>
              <a:rPr lang="en-US" dirty="0"/>
              <a:t> </a:t>
            </a:r>
            <a:r>
              <a:rPr lang="en-US" dirty="0" err="1"/>
              <a:t>chọn</a:t>
            </a:r>
            <a:endParaRPr lang="en-US" dirty="0"/>
          </a:p>
          <a:p>
            <a:pPr lvl="1"/>
            <a:r>
              <a:rPr lang="en-US" dirty="0"/>
              <a:t>Margins: </a:t>
            </a:r>
            <a:r>
              <a:rPr lang="en-US" dirty="0" err="1"/>
              <a:t>Căn</a:t>
            </a:r>
            <a:r>
              <a:rPr lang="en-US" dirty="0"/>
              <a:t> </a:t>
            </a:r>
            <a:r>
              <a:rPr lang="en-US" dirty="0" err="1"/>
              <a:t>lề</a:t>
            </a:r>
            <a:r>
              <a:rPr lang="en-US" dirty="0"/>
              <a:t> </a:t>
            </a:r>
            <a:r>
              <a:rPr lang="en-US" dirty="0" err="1"/>
              <a:t>cho</a:t>
            </a:r>
            <a:r>
              <a:rPr lang="en-US" dirty="0"/>
              <a:t> </a:t>
            </a:r>
            <a:r>
              <a:rPr lang="en-US" dirty="0" err="1"/>
              <a:t>trang</a:t>
            </a:r>
            <a:r>
              <a:rPr lang="en-US" dirty="0"/>
              <a:t>: Top- </a:t>
            </a:r>
            <a:r>
              <a:rPr lang="en-US" dirty="0" err="1"/>
              <a:t>lề</a:t>
            </a:r>
            <a:r>
              <a:rPr lang="en-US" dirty="0"/>
              <a:t> </a:t>
            </a:r>
            <a:r>
              <a:rPr lang="en-US" dirty="0" err="1"/>
              <a:t>trên</a:t>
            </a:r>
            <a:r>
              <a:rPr lang="en-US" dirty="0"/>
              <a:t>, Left- </a:t>
            </a:r>
            <a:r>
              <a:rPr lang="en-US" dirty="0" err="1"/>
              <a:t>lề</a:t>
            </a:r>
            <a:r>
              <a:rPr lang="en-US" dirty="0"/>
              <a:t> </a:t>
            </a:r>
            <a:r>
              <a:rPr lang="en-US" dirty="0" err="1"/>
              <a:t>trái</a:t>
            </a:r>
            <a:r>
              <a:rPr lang="en-US" dirty="0"/>
              <a:t>, Right- </a:t>
            </a:r>
            <a:r>
              <a:rPr lang="en-US" dirty="0" err="1"/>
              <a:t>lề</a:t>
            </a:r>
            <a:r>
              <a:rPr lang="en-US" dirty="0"/>
              <a:t> </a:t>
            </a:r>
            <a:r>
              <a:rPr lang="en-US" dirty="0" err="1"/>
              <a:t>phải</a:t>
            </a:r>
            <a:r>
              <a:rPr lang="en-US" dirty="0"/>
              <a:t>, Bottom- </a:t>
            </a:r>
            <a:r>
              <a:rPr lang="en-US" dirty="0" err="1"/>
              <a:t>lề</a:t>
            </a:r>
            <a:r>
              <a:rPr lang="en-US" dirty="0"/>
              <a:t> </a:t>
            </a:r>
            <a:r>
              <a:rPr lang="en-US" dirty="0" err="1"/>
              <a:t>dưới</a:t>
            </a:r>
            <a:r>
              <a:rPr lang="en-US" dirty="0"/>
              <a:t>, Gutter- </a:t>
            </a:r>
            <a:r>
              <a:rPr lang="en-US" dirty="0" err="1"/>
              <a:t>chừa</a:t>
            </a:r>
            <a:r>
              <a:rPr lang="en-US" dirty="0"/>
              <a:t> </a:t>
            </a:r>
            <a:r>
              <a:rPr lang="en-US" dirty="0" err="1"/>
              <a:t>lề</a:t>
            </a:r>
            <a:r>
              <a:rPr lang="en-US" dirty="0"/>
              <a:t> </a:t>
            </a:r>
            <a:r>
              <a:rPr lang="en-US" dirty="0" err="1"/>
              <a:t>cho</a:t>
            </a:r>
            <a:r>
              <a:rPr lang="en-US" dirty="0"/>
              <a:t> </a:t>
            </a:r>
            <a:r>
              <a:rPr lang="en-US" dirty="0" err="1"/>
              <a:t>việc</a:t>
            </a:r>
            <a:r>
              <a:rPr lang="en-US" dirty="0"/>
              <a:t> </a:t>
            </a:r>
            <a:r>
              <a:rPr lang="en-US" dirty="0" err="1"/>
              <a:t>đóng</a:t>
            </a:r>
            <a:r>
              <a:rPr lang="en-US" dirty="0"/>
              <a:t> </a:t>
            </a:r>
            <a:r>
              <a:rPr lang="en-US" dirty="0" err="1"/>
              <a:t>tài</a:t>
            </a:r>
            <a:r>
              <a:rPr lang="en-US" dirty="0"/>
              <a:t> </a:t>
            </a:r>
            <a:r>
              <a:rPr lang="en-US" dirty="0" err="1"/>
              <a:t>liệu</a:t>
            </a:r>
            <a:r>
              <a:rPr lang="en-US" dirty="0"/>
              <a:t>.</a:t>
            </a:r>
          </a:p>
          <a:p>
            <a:pPr lvl="1"/>
            <a:r>
              <a:rPr lang="en-US" dirty="0"/>
              <a:t>Orientation: </a:t>
            </a:r>
            <a:r>
              <a:rPr lang="en-US" dirty="0" err="1"/>
              <a:t>Chọn</a:t>
            </a:r>
            <a:r>
              <a:rPr lang="en-US" dirty="0"/>
              <a:t> </a:t>
            </a:r>
            <a:r>
              <a:rPr lang="en-US" dirty="0" err="1"/>
              <a:t>hướng</a:t>
            </a:r>
            <a:r>
              <a:rPr lang="en-US" dirty="0"/>
              <a:t> </a:t>
            </a:r>
            <a:r>
              <a:rPr lang="en-US" dirty="0" err="1"/>
              <a:t>giấy</a:t>
            </a:r>
            <a:r>
              <a:rPr lang="en-US" dirty="0"/>
              <a:t> in. Portrait- </a:t>
            </a:r>
            <a:r>
              <a:rPr lang="en-US" dirty="0" err="1"/>
              <a:t>hướng</a:t>
            </a:r>
            <a:r>
              <a:rPr lang="en-US" dirty="0"/>
              <a:t> </a:t>
            </a:r>
            <a:r>
              <a:rPr lang="en-US" dirty="0" err="1"/>
              <a:t>đứng</a:t>
            </a:r>
            <a:r>
              <a:rPr lang="en-US" dirty="0"/>
              <a:t>, Landscape- </a:t>
            </a:r>
            <a:r>
              <a:rPr lang="en-US" dirty="0" err="1"/>
              <a:t>hướng</a:t>
            </a:r>
            <a:r>
              <a:rPr lang="en-US" dirty="0"/>
              <a:t> </a:t>
            </a:r>
            <a:r>
              <a:rPr lang="en-US" dirty="0" err="1"/>
              <a:t>ngang</a:t>
            </a:r>
            <a:r>
              <a:rPr lang="en-US" dirty="0"/>
              <a:t>,</a:t>
            </a:r>
          </a:p>
          <a:p>
            <a:pPr lvl="1"/>
            <a:r>
              <a:rPr lang="en-US" dirty="0"/>
              <a:t>Multiple Pages: </a:t>
            </a:r>
            <a:r>
              <a:rPr lang="en-US" dirty="0" err="1"/>
              <a:t>Chọn</a:t>
            </a:r>
            <a:r>
              <a:rPr lang="en-US" dirty="0"/>
              <a:t> </a:t>
            </a:r>
            <a:r>
              <a:rPr lang="en-US" dirty="0" err="1"/>
              <a:t>kiểu</a:t>
            </a:r>
            <a:r>
              <a:rPr lang="en-US" dirty="0"/>
              <a:t> in. Normal- </a:t>
            </a:r>
            <a:r>
              <a:rPr lang="en-US" dirty="0" err="1"/>
              <a:t>bình</a:t>
            </a:r>
            <a:r>
              <a:rPr lang="en-US" dirty="0"/>
              <a:t> </a:t>
            </a:r>
            <a:r>
              <a:rPr lang="en-US" dirty="0" err="1"/>
              <a:t>thường</a:t>
            </a:r>
            <a:r>
              <a:rPr lang="en-US" dirty="0"/>
              <a:t>, Mirror Margins – </a:t>
            </a:r>
            <a:r>
              <a:rPr lang="en-US" dirty="0" err="1"/>
              <a:t>lề</a:t>
            </a:r>
            <a:r>
              <a:rPr lang="en-US" dirty="0"/>
              <a:t> </a:t>
            </a:r>
            <a:r>
              <a:rPr lang="en-US" dirty="0" err="1"/>
              <a:t>trái</a:t>
            </a:r>
            <a:r>
              <a:rPr lang="en-US" dirty="0"/>
              <a:t> </a:t>
            </a:r>
            <a:r>
              <a:rPr lang="en-US" dirty="0" err="1"/>
              <a:t>và</a:t>
            </a:r>
            <a:r>
              <a:rPr lang="en-US" dirty="0"/>
              <a:t> </a:t>
            </a:r>
            <a:r>
              <a:rPr lang="en-US" dirty="0" err="1"/>
              <a:t>phaie</a:t>
            </a:r>
            <a:r>
              <a:rPr lang="en-US" dirty="0"/>
              <a:t> </a:t>
            </a:r>
            <a:r>
              <a:rPr lang="en-US" dirty="0" err="1"/>
              <a:t>của</a:t>
            </a:r>
            <a:r>
              <a:rPr lang="en-US" dirty="0"/>
              <a:t> </a:t>
            </a:r>
            <a:r>
              <a:rPr lang="en-US" dirty="0" err="1"/>
              <a:t>hai</a:t>
            </a:r>
            <a:r>
              <a:rPr lang="en-US" dirty="0"/>
              <a:t> </a:t>
            </a:r>
            <a:r>
              <a:rPr lang="en-US" dirty="0" err="1"/>
              <a:t>trang</a:t>
            </a:r>
            <a:r>
              <a:rPr lang="en-US" dirty="0"/>
              <a:t> </a:t>
            </a:r>
            <a:r>
              <a:rPr lang="en-US" dirty="0" err="1"/>
              <a:t>chẵn</a:t>
            </a:r>
            <a:r>
              <a:rPr lang="en-US" dirty="0"/>
              <a:t> </a:t>
            </a:r>
            <a:r>
              <a:rPr lang="en-US" dirty="0" err="1"/>
              <a:t>lẻ</a:t>
            </a:r>
            <a:r>
              <a:rPr lang="en-US" dirty="0"/>
              <a:t> </a:t>
            </a:r>
            <a:r>
              <a:rPr lang="en-US" dirty="0" err="1"/>
              <a:t>đối</a:t>
            </a:r>
            <a:r>
              <a:rPr lang="en-US" dirty="0"/>
              <a:t> </a:t>
            </a:r>
            <a:r>
              <a:rPr lang="en-US" dirty="0" err="1"/>
              <a:t>xứng</a:t>
            </a:r>
            <a:r>
              <a:rPr lang="en-US" dirty="0"/>
              <a:t> </a:t>
            </a:r>
            <a:r>
              <a:rPr lang="en-US" dirty="0" err="1"/>
              <a:t>nhau</a:t>
            </a:r>
            <a:r>
              <a:rPr lang="en-US" dirty="0"/>
              <a:t> qua </a:t>
            </a:r>
            <a:r>
              <a:rPr lang="en-US" dirty="0" err="1"/>
              <a:t>gáy</a:t>
            </a:r>
            <a:r>
              <a:rPr lang="en-US" dirty="0"/>
              <a:t> </a:t>
            </a:r>
            <a:r>
              <a:rPr lang="en-US" dirty="0" err="1"/>
              <a:t>cuốn</a:t>
            </a:r>
            <a:r>
              <a:rPr lang="en-US" dirty="0"/>
              <a:t> </a:t>
            </a:r>
            <a:r>
              <a:rPr lang="en-US" dirty="0" err="1"/>
              <a:t>sách</a:t>
            </a:r>
            <a:r>
              <a:rPr lang="en-US" dirty="0"/>
              <a:t>, 2 pages per sheet –2 </a:t>
            </a:r>
            <a:r>
              <a:rPr lang="en-US" dirty="0" err="1"/>
              <a:t>trang</a:t>
            </a:r>
            <a:r>
              <a:rPr lang="en-US" dirty="0"/>
              <a:t> in </a:t>
            </a:r>
            <a:r>
              <a:rPr lang="en-US" dirty="0" err="1"/>
              <a:t>trên</a:t>
            </a:r>
            <a:r>
              <a:rPr lang="en-US" dirty="0"/>
              <a:t> </a:t>
            </a:r>
            <a:r>
              <a:rPr lang="en-US" dirty="0" err="1"/>
              <a:t>một</a:t>
            </a:r>
            <a:r>
              <a:rPr lang="en-US" dirty="0"/>
              <a:t> </a:t>
            </a:r>
            <a:r>
              <a:rPr lang="en-US" dirty="0" err="1"/>
              <a:t>khổ</a:t>
            </a:r>
            <a:r>
              <a:rPr lang="en-US" dirty="0"/>
              <a:t> </a:t>
            </a:r>
            <a:r>
              <a:rPr lang="en-US" dirty="0" err="1"/>
              <a:t>giấy</a:t>
            </a:r>
            <a:r>
              <a:rPr lang="en-US" dirty="0"/>
              <a:t>.</a:t>
            </a:r>
          </a:p>
          <a:p>
            <a:pPr lvl="1"/>
            <a:r>
              <a:rPr lang="en-US" dirty="0"/>
              <a:t>Apply to: </a:t>
            </a:r>
            <a:r>
              <a:rPr lang="en-US" dirty="0" err="1"/>
              <a:t>Phạm</a:t>
            </a:r>
            <a:r>
              <a:rPr lang="en-US" dirty="0"/>
              <a:t> vi </a:t>
            </a:r>
            <a:r>
              <a:rPr lang="en-US" dirty="0" err="1"/>
              <a:t>áp</a:t>
            </a:r>
            <a:r>
              <a:rPr lang="en-US" dirty="0"/>
              <a:t> </a:t>
            </a:r>
            <a:r>
              <a:rPr lang="en-US" dirty="0" err="1" smtClean="0"/>
              <a:t>dụng</a:t>
            </a:r>
            <a:endParaRPr lang="en-US" dirty="0" smtClean="0"/>
          </a:p>
          <a:p>
            <a:r>
              <a:rPr lang="en-US" sz="3300" dirty="0" err="1"/>
              <a:t>Lớp</a:t>
            </a:r>
            <a:r>
              <a:rPr lang="en-US" sz="3300" dirty="0"/>
              <a:t> </a:t>
            </a:r>
            <a:r>
              <a:rPr lang="en-US" sz="3300" b="1" dirty="0"/>
              <a:t>Paper</a:t>
            </a:r>
            <a:r>
              <a:rPr lang="en-US" sz="3300" dirty="0"/>
              <a:t>: </a:t>
            </a:r>
            <a:r>
              <a:rPr lang="en-US" sz="3300" dirty="0" err="1"/>
              <a:t>Mục</a:t>
            </a:r>
            <a:r>
              <a:rPr lang="en-US" sz="3300" dirty="0"/>
              <a:t> Paper size </a:t>
            </a:r>
            <a:r>
              <a:rPr lang="en-US" sz="3300" dirty="0" err="1"/>
              <a:t>định</a:t>
            </a:r>
            <a:r>
              <a:rPr lang="en-US" sz="3300" dirty="0"/>
              <a:t> </a:t>
            </a:r>
            <a:r>
              <a:rPr lang="en-US" sz="3300" dirty="0" err="1"/>
              <a:t>khổ</a:t>
            </a:r>
            <a:r>
              <a:rPr lang="en-US" sz="3300" dirty="0"/>
              <a:t> </a:t>
            </a:r>
            <a:r>
              <a:rPr lang="en-US" sz="3300" dirty="0" err="1"/>
              <a:t>giấy</a:t>
            </a:r>
            <a:r>
              <a:rPr lang="en-US" sz="3300" dirty="0"/>
              <a:t> in.</a:t>
            </a:r>
          </a:p>
          <a:p>
            <a:pPr lvl="1"/>
            <a:endParaRPr lang="en-US" dirty="0"/>
          </a:p>
        </p:txBody>
      </p:sp>
      <p:sp>
        <p:nvSpPr>
          <p:cNvPr id="5" name="Rectangle 4"/>
          <p:cNvSpPr/>
          <p:nvPr/>
        </p:nvSpPr>
        <p:spPr>
          <a:xfrm>
            <a:off x="3505200" y="25908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
          <p:cNvGrpSpPr>
            <a:grpSpLocks/>
          </p:cNvGrpSpPr>
          <p:nvPr/>
        </p:nvGrpSpPr>
        <p:grpSpPr bwMode="auto">
          <a:xfrm>
            <a:off x="1600200" y="1295400"/>
            <a:ext cx="4572000" cy="3124199"/>
            <a:chOff x="1808" y="2807"/>
            <a:chExt cx="8290" cy="5563"/>
          </a:xfrm>
        </p:grpSpPr>
        <p:grpSp>
          <p:nvGrpSpPr>
            <p:cNvPr id="6" name="Group 2"/>
            <p:cNvGrpSpPr>
              <a:grpSpLocks/>
            </p:cNvGrpSpPr>
            <p:nvPr/>
          </p:nvGrpSpPr>
          <p:grpSpPr bwMode="auto">
            <a:xfrm>
              <a:off x="1808" y="2807"/>
              <a:ext cx="8290" cy="4967"/>
              <a:chOff x="1700" y="3272"/>
              <a:chExt cx="8290" cy="4967"/>
            </a:xfrm>
          </p:grpSpPr>
          <p:pic>
            <p:nvPicPr>
              <p:cNvPr id="43011" name="Picture 3"/>
              <p:cNvPicPr>
                <a:picLocks noChangeAspect="1" noChangeArrowheads="1"/>
              </p:cNvPicPr>
              <p:nvPr/>
            </p:nvPicPr>
            <p:blipFill>
              <a:blip r:embed="rId2"/>
              <a:srcRect/>
              <a:stretch>
                <a:fillRect/>
              </a:stretch>
            </p:blipFill>
            <p:spPr bwMode="auto">
              <a:xfrm>
                <a:off x="5955" y="3272"/>
                <a:ext cx="4035" cy="4950"/>
              </a:xfrm>
              <a:prstGeom prst="rect">
                <a:avLst/>
              </a:prstGeom>
              <a:noFill/>
              <a:ln w="9525">
                <a:noFill/>
                <a:miter lim="800000"/>
                <a:headEnd/>
                <a:tailEnd/>
              </a:ln>
            </p:spPr>
          </p:pic>
          <p:pic>
            <p:nvPicPr>
              <p:cNvPr id="43012" name="Picture 4"/>
              <p:cNvPicPr>
                <a:picLocks noChangeAspect="1" noChangeArrowheads="1"/>
              </p:cNvPicPr>
              <p:nvPr/>
            </p:nvPicPr>
            <p:blipFill>
              <a:blip r:embed="rId3"/>
              <a:srcRect/>
              <a:stretch>
                <a:fillRect/>
              </a:stretch>
            </p:blipFill>
            <p:spPr bwMode="auto">
              <a:xfrm>
                <a:off x="1700" y="3289"/>
                <a:ext cx="4035" cy="4950"/>
              </a:xfrm>
              <a:prstGeom prst="rect">
                <a:avLst/>
              </a:prstGeom>
              <a:noFill/>
              <a:ln w="9525">
                <a:noFill/>
                <a:miter lim="800000"/>
                <a:headEnd/>
                <a:tailEnd/>
              </a:ln>
            </p:spPr>
          </p:pic>
        </p:grpSp>
        <p:sp>
          <p:nvSpPr>
            <p:cNvPr id="43013" name="Text Box 5"/>
            <p:cNvSpPr txBox="1">
              <a:spLocks noChangeArrowheads="1"/>
            </p:cNvSpPr>
            <p:nvPr/>
          </p:nvSpPr>
          <p:spPr bwMode="auto">
            <a:xfrm>
              <a:off x="2563" y="7785"/>
              <a:ext cx="6780" cy="58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89839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1.3 Cách sử dụng Tiếng Việt (tt)</a:t>
            </a:r>
          </a:p>
        </p:txBody>
      </p:sp>
      <p:sp>
        <p:nvSpPr>
          <p:cNvPr id="3" name="Content Placeholder 2"/>
          <p:cNvSpPr>
            <a:spLocks noGrp="1"/>
          </p:cNvSpPr>
          <p:nvPr>
            <p:ph idx="1"/>
          </p:nvPr>
        </p:nvSpPr>
        <p:spPr/>
        <p:txBody>
          <a:bodyPr>
            <a:normAutofit/>
          </a:bodyPr>
          <a:lstStyle/>
          <a:p>
            <a:pPr marL="0" indent="0">
              <a:buNone/>
            </a:pPr>
            <a:r>
              <a:rPr lang="en-US" sz="2800" b="1" smtClean="0"/>
              <a:t>1.3.2 Kiểu gõ</a:t>
            </a:r>
          </a:p>
          <a:p>
            <a:pPr marL="0" indent="457200">
              <a:buNone/>
            </a:pPr>
            <a:r>
              <a:rPr lang="en-US" sz="2400" smtClean="0"/>
              <a:t>Có rất nhiều kiểu gõ Tiếng Việt trong Windows như Telex, VNI, VIQR... Thông dụng nhất hiện nay là kiểu gõ </a:t>
            </a:r>
            <a:r>
              <a:rPr lang="en-US" sz="2400" b="1" smtClean="0"/>
              <a:t>Telex</a:t>
            </a:r>
            <a:r>
              <a:rPr lang="en-US" sz="2400" smtClean="0"/>
              <a:t>.</a:t>
            </a:r>
          </a:p>
        </p:txBody>
      </p:sp>
      <p:pic>
        <p:nvPicPr>
          <p:cNvPr id="4" name="Picture 2"/>
          <p:cNvPicPr>
            <a:picLocks noChangeAspect="1" noChangeArrowheads="1"/>
          </p:cNvPicPr>
          <p:nvPr/>
        </p:nvPicPr>
        <p:blipFill>
          <a:blip r:embed="rId2"/>
          <a:srcRect/>
          <a:stretch>
            <a:fillRect/>
          </a:stretch>
        </p:blipFill>
        <p:spPr bwMode="auto">
          <a:xfrm>
            <a:off x="2590800" y="3048000"/>
            <a:ext cx="4257675" cy="2924175"/>
          </a:xfrm>
          <a:prstGeom prst="rect">
            <a:avLst/>
          </a:prstGeom>
          <a:noFill/>
          <a:ln w="9525">
            <a:noFill/>
            <a:miter lim="800000"/>
            <a:headEnd/>
            <a:tailEnd/>
          </a:ln>
          <a:effectLst/>
        </p:spPr>
      </p:pic>
    </p:spTree>
    <p:extLst>
      <p:ext uri="{BB962C8B-B14F-4D97-AF65-F5344CB8AC3E}">
        <p14:creationId xmlns:p14="http://schemas.microsoft.com/office/powerpoint/2010/main" val="368739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4246</TotalTime>
  <Words>5027</Words>
  <Application>Microsoft Office PowerPoint</Application>
  <PresentationFormat>On-screen Show (4:3)</PresentationFormat>
  <Paragraphs>584</Paragraphs>
  <Slides>86</Slides>
  <Notes>0</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MICROSOFT WORD 2007</vt:lpstr>
      <vt:lpstr>Nội dung</vt:lpstr>
      <vt:lpstr>1. Tổng quan Word 2007</vt:lpstr>
      <vt:lpstr>1.1 Giới thiệu Word 2007</vt:lpstr>
      <vt:lpstr>1.2 Mở/đóng Word 2007</vt:lpstr>
      <vt:lpstr>1.2 Mở/đóng Word 2007 (tt)</vt:lpstr>
      <vt:lpstr>1.2 Mở/đóng Word 2007 (tt)</vt:lpstr>
      <vt:lpstr>1.3 Cách sử dụng Tiếng Việt</vt:lpstr>
      <vt:lpstr>1.3 Cách sử dụng Tiếng Việt (tt)</vt:lpstr>
      <vt:lpstr>1.3 Cách sử dụng Tiếng Việt (tt)</vt:lpstr>
      <vt:lpstr>1.3 Cách sử dụng Tiếng Việt (tt)</vt:lpstr>
      <vt:lpstr>1.4 Thao tác với File</vt:lpstr>
      <vt:lpstr>1.4 Thao tác với File (tt)</vt:lpstr>
      <vt:lpstr>1.4 Thao tác với File (tt)</vt:lpstr>
      <vt:lpstr>1.4 Thao tác với File (tt)</vt:lpstr>
      <vt:lpstr>1.5 Các thao tác cơ bản</vt:lpstr>
      <vt:lpstr>1.5 Các thao tác cơ bản (tt)</vt:lpstr>
      <vt:lpstr>1.5 Các thao tác cơ bản (tt)</vt:lpstr>
      <vt:lpstr>1.5 Các thao tác cơ bản (tt)</vt:lpstr>
      <vt:lpstr>1.5 Các thao tác cơ bản (tt)</vt:lpstr>
      <vt:lpstr>1.5 Các thao tác cơ bản (tt)</vt:lpstr>
      <vt:lpstr>1.5 Các thao tác cơ bản (tt)</vt:lpstr>
      <vt:lpstr>1.5 Các thao tác cơ bản (tt)</vt:lpstr>
      <vt:lpstr>1.6. Tìm kiếm và thay thế</vt:lpstr>
      <vt:lpstr>2. Định dạng các đối tượng</vt:lpstr>
      <vt:lpstr>2.1 Định dạng Font</vt:lpstr>
      <vt:lpstr>2.1 Định dạng Font (tt)</vt:lpstr>
      <vt:lpstr>2.1 Định dạng Font (tt)</vt:lpstr>
      <vt:lpstr>2.1 Định dạng Font (tt)</vt:lpstr>
      <vt:lpstr>2.2 Định dạng đoạn</vt:lpstr>
      <vt:lpstr>2.2 Định dạng đoạn (tt)</vt:lpstr>
      <vt:lpstr>2.2 Định dạng đoạn (tt)</vt:lpstr>
      <vt:lpstr>2.2 Định dạng đoạn (tt)</vt:lpstr>
      <vt:lpstr>2.3 Thiết lập Tab</vt:lpstr>
      <vt:lpstr>2.3 Thiết lập Tab (tt)</vt:lpstr>
      <vt:lpstr>2.3 Thiết lập Tab (tt)</vt:lpstr>
      <vt:lpstr>2.3 Thiết lập Tab (tt)</vt:lpstr>
      <vt:lpstr>2.3 Thiết lập Tab (tt)</vt:lpstr>
      <vt:lpstr>2.3 Thiết lập Tab (tt)</vt:lpstr>
      <vt:lpstr>2.4 Thiết lập Bullets và Numbering</vt:lpstr>
      <vt:lpstr>2.4 Thiết lập Bullets và Numbering (tt)</vt:lpstr>
      <vt:lpstr>2.4 Thiết lập Bullets và Numbering (tt)</vt:lpstr>
      <vt:lpstr>2.5 Chia cột văn bản</vt:lpstr>
      <vt:lpstr>2.5 Chia cột văn bản (tt)</vt:lpstr>
      <vt:lpstr>2.5 Chia cột văn bản (tt)</vt:lpstr>
      <vt:lpstr>2.6 Tạo chữ Drop Cap</vt:lpstr>
      <vt:lpstr>2.6 Tạo chữ Drop Cap (tt)</vt:lpstr>
      <vt:lpstr>2.6 Tạo chữ Drop Cap (tt)</vt:lpstr>
      <vt:lpstr>2.6 Tạo chữ Drop Cap (tt)</vt:lpstr>
      <vt:lpstr>3. Chèn các đối tượng</vt:lpstr>
      <vt:lpstr>3.1 Chèn ký tự đặc biệt (Symbol)</vt:lpstr>
      <vt:lpstr>3.2 Chèn ảnh</vt:lpstr>
      <vt:lpstr>3.2 Chèn ảnh (tt)</vt:lpstr>
      <vt:lpstr>3.2 Chèn ảnh (tt)</vt:lpstr>
      <vt:lpstr>3.3 Tạo chữ nghệ thuật (Word Art)</vt:lpstr>
      <vt:lpstr>3.3 Tạo chữ nghệ thuật (tt)</vt:lpstr>
      <vt:lpstr>3.4 Chèn công thức toán học (Equation)</vt:lpstr>
      <vt:lpstr>3.4 Chèn công thức toán học (tt)</vt:lpstr>
      <vt:lpstr>3.5 Mục lục</vt:lpstr>
      <vt:lpstr>3.5 Mục lục (tt)</vt:lpstr>
      <vt:lpstr>3.5 Mục lục (tt)</vt:lpstr>
      <vt:lpstr>3.5 Mục lục (tt)</vt:lpstr>
      <vt:lpstr>3.5 Mục lục (tt)</vt:lpstr>
      <vt:lpstr>3.6 Tạo Header/Footer</vt:lpstr>
      <vt:lpstr>3.7 Tạo chú thích Footnote/Endnote</vt:lpstr>
      <vt:lpstr>3.8. Trộn thư</vt:lpstr>
      <vt:lpstr>3.8.1 Trộn thư là gì?</vt:lpstr>
      <vt:lpstr>3.8.2 Chuẩn bị trộn thư</vt:lpstr>
      <vt:lpstr>3.8.2 Chuẩn bị trộn thư</vt:lpstr>
      <vt:lpstr>3.8.3 Tiến hành trộn thư</vt:lpstr>
      <vt:lpstr>3.8.3 Tiến hành trộn thư(tt)</vt:lpstr>
      <vt:lpstr>3.8.3 Tiến hành trộn thư(tt)</vt:lpstr>
      <vt:lpstr>3.8.3 Tiến hành trộn thư(tt)</vt:lpstr>
      <vt:lpstr>3.8.3 Tiến hành trộn thư(tt)</vt:lpstr>
      <vt:lpstr>3.8.3 Tiến hành trộn thư(tt)</vt:lpstr>
      <vt:lpstr>3.8.3 Tiến hành trộn thư(tt)</vt:lpstr>
      <vt:lpstr>4. Bảng biểu (Table)</vt:lpstr>
      <vt:lpstr>4.1 Tạo bảng</vt:lpstr>
      <vt:lpstr>4.2 Hiệu chỉnh bảng</vt:lpstr>
      <vt:lpstr>4.2 Hiệu chỉnh bảng (tt)</vt:lpstr>
      <vt:lpstr>4.2 Hiệu chỉnh bảng (tt)</vt:lpstr>
      <vt:lpstr>4.2 Hiệu chỉnh bảng (tt)</vt:lpstr>
      <vt:lpstr>4.2 Hiệu chỉnh bảng (tt)</vt:lpstr>
      <vt:lpstr>5. Thiết lập trang &amp; In &amp; Kết xuất </vt:lpstr>
      <vt:lpstr>5. Thiết lập trang &amp; In &amp; Kết xuất </vt:lpstr>
      <vt:lpstr>5. Thiết lập trang &amp; In &amp; Kết xuất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hoangvu</dc:creator>
  <cp:lastModifiedBy>THANGHT</cp:lastModifiedBy>
  <cp:revision>282</cp:revision>
  <dcterms:created xsi:type="dcterms:W3CDTF">2013-10-15T04:15:57Z</dcterms:created>
  <dcterms:modified xsi:type="dcterms:W3CDTF">2016-07-19T08:02:39Z</dcterms:modified>
</cp:coreProperties>
</file>